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y="6858000" cx="12192000"/>
  <p:notesSz cx="6858000" cy="9144000"/>
  <p:embeddedFontLst>
    <p:embeddedFont>
      <p:font typeface="PT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font" Target="fonts/PTSans-regular.fntdata"/><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font" Target="fonts/PTSans-italic.fntdata"/><Relationship Id="rId23" Type="http://schemas.openxmlformats.org/officeDocument/2006/relationships/slide" Target="slides/slide18.xml"/><Relationship Id="rId45" Type="http://schemas.openxmlformats.org/officeDocument/2006/relationships/font" Target="fonts/PT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47" Type="http://schemas.openxmlformats.org/officeDocument/2006/relationships/font" Target="fonts/PTSans-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mt-M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qVtDejw8ZBw" TargetMode="External"/><Relationship Id="rId3" Type="http://schemas.openxmlformats.org/officeDocument/2006/relationships/hyperlink" Target="https://mydiversability.com/"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elfadvocatenet.ca/"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iversabilitycard.co.uk/" TargetMode="External"/><Relationship Id="rId3" Type="http://schemas.openxmlformats.org/officeDocument/2006/relationships/hyperlink" Target="https://www.ecb.europa.eu/careers/what-we-offer/benefits/shared/pdf/ECB_Disability%20Guide_final.pdf"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Yf4aGbpq-v0"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3c80509be2_0_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2" name="Google Shape;62;g23c80509be2_0_5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 name="Google Shape;63;g23c80509be2_0_5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mt-MT"/>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3c80509be2_0_1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23c80509be2_0_19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g23c80509be2_0_19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mt-MT"/>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3c80509be2_0_18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 name="Google Shape;146;g23c80509be2_0_1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 name="Google Shape;15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 name="Google Shape;6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2445e685fd0_0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 name="Google Shape;73;g2445e685fd0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4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23c80509be2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23c80509be2_0_9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g23c80509be2_0_9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mt-MT"/>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23c80509be2_0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23c80509be2_0_16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u="sng">
                <a:solidFill>
                  <a:schemeClr val="hlink"/>
                </a:solidFill>
                <a:hlinkClick r:id="rId2"/>
              </a:rPr>
              <a:t>https://youtu.be/qVtDejw8ZBw</a:t>
            </a:r>
            <a:endParaRPr/>
          </a:p>
          <a:p>
            <a:pPr indent="0" lvl="0" marL="0" rtl="0" algn="l">
              <a:spcBef>
                <a:spcPts val="0"/>
              </a:spcBef>
              <a:spcAft>
                <a:spcPts val="0"/>
              </a:spcAft>
              <a:buNone/>
            </a:pPr>
            <a:r>
              <a:rPr lang="mt-MT" u="sng">
                <a:solidFill>
                  <a:schemeClr val="hlink"/>
                </a:solidFill>
                <a:hlinkClick r:id="rId3"/>
              </a:rPr>
              <a:t>https://mydiversability.com/</a:t>
            </a:r>
            <a:r>
              <a:rPr lang="mt-MT"/>
              <a:t> </a:t>
            </a:r>
            <a:endParaRPr/>
          </a:p>
        </p:txBody>
      </p:sp>
      <p:sp>
        <p:nvSpPr>
          <p:cNvPr id="276" name="Google Shape;276;g23c80509be2_0_16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mt-MT"/>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3c80509be2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23c80509be2_0_9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u="sng">
                <a:solidFill>
                  <a:schemeClr val="hlink"/>
                </a:solidFill>
                <a:hlinkClick r:id="rId2"/>
              </a:rPr>
              <a:t>https://selfadvocatenet.ca/</a:t>
            </a:r>
            <a:r>
              <a:rPr lang="mt-MT"/>
              <a:t> </a:t>
            </a:r>
            <a:endParaRPr/>
          </a:p>
        </p:txBody>
      </p:sp>
      <p:sp>
        <p:nvSpPr>
          <p:cNvPr id="284" name="Google Shape;284;g23c80509be2_0_9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mt-MT"/>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23c80509be2_0_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23c80509be2_0_10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u="sng">
                <a:solidFill>
                  <a:schemeClr val="hlink"/>
                </a:solidFill>
                <a:hlinkClick r:id="rId2"/>
              </a:rPr>
              <a:t>https://www.diversabilitycard.co.uk/</a:t>
            </a:r>
            <a:endParaRPr/>
          </a:p>
          <a:p>
            <a:pPr indent="0" lvl="0" marL="0" rtl="0" algn="l">
              <a:spcBef>
                <a:spcPts val="0"/>
              </a:spcBef>
              <a:spcAft>
                <a:spcPts val="0"/>
              </a:spcAft>
              <a:buNone/>
            </a:pPr>
            <a:r>
              <a:rPr lang="mt-MT" u="sng">
                <a:solidFill>
                  <a:schemeClr val="hlink"/>
                </a:solidFill>
                <a:hlinkClick r:id="rId3"/>
              </a:rPr>
              <a:t>https://www.ecb.europa.eu/careers/what-we-offer/benefits/shared/pdf/ECB_Disability%20Guide_final.pdf</a:t>
            </a:r>
            <a:r>
              <a:rPr lang="mt-MT"/>
              <a:t> </a:t>
            </a:r>
            <a:endParaRPr/>
          </a:p>
        </p:txBody>
      </p:sp>
      <p:sp>
        <p:nvSpPr>
          <p:cNvPr id="291" name="Google Shape;291;g23c80509be2_0_10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mt-MT"/>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3c80509be2_0_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23c80509be2_0_17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g23c80509be2_0_17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mt-MT"/>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3c8fdbb158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3c8fdbb158_0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3" name="Google Shape;303;g23c8fdbb158_0_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mt-MT"/>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a:t>additionally: </a:t>
            </a:r>
            <a:r>
              <a:rPr lang="mt-MT" u="sng">
                <a:solidFill>
                  <a:schemeClr val="hlink"/>
                </a:solidFill>
                <a:hlinkClick r:id="rId2"/>
              </a:rPr>
              <a:t>https://www.youtube.com/watch?v=Yf4aGbpq-v0</a:t>
            </a:r>
            <a:r>
              <a:rPr lang="mt-MT"/>
              <a:t> </a:t>
            </a:r>
            <a:endParaRPr/>
          </a:p>
        </p:txBody>
      </p:sp>
      <p:sp>
        <p:nvSpPr>
          <p:cNvPr id="80" name="Google Shape;8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3c80509be2_0_1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6" name="Google Shape;86;g23c80509be2_0_10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23c80509be2_0_10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mt-MT"/>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a:t>https://youtu.be/3F4Hp0N_A1Q</a:t>
            </a:r>
            <a:endParaRPr/>
          </a:p>
        </p:txBody>
      </p:sp>
      <p:sp>
        <p:nvSpPr>
          <p:cNvPr id="93" name="Google Shape;9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 name="Google Shape;11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36" name="Shape 36"/>
        <p:cNvGrpSpPr/>
        <p:nvPr/>
      </p:nvGrpSpPr>
      <p:grpSpPr>
        <a:xfrm>
          <a:off x="0" y="0"/>
          <a:ext cx="0" cy="0"/>
          <a:chOff x="0" y="0"/>
          <a:chExt cx="0" cy="0"/>
        </a:xfrm>
      </p:grpSpPr>
      <p:sp>
        <p:nvSpPr>
          <p:cNvPr id="37" name="Google Shape;37;p11"/>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 name="Google Shape;38;p11"/>
          <p:cNvSpPr txBox="1"/>
          <p:nvPr>
            <p:ph idx="1" type="body"/>
          </p:nvPr>
        </p:nvSpPr>
        <p:spPr>
          <a:xfrm>
            <a:off x="838199" y="2816913"/>
            <a:ext cx="7139100" cy="3200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9" name="Google Shape;39;p11"/>
          <p:cNvSpPr txBox="1"/>
          <p:nvPr>
            <p:ph idx="2" type="body"/>
          </p:nvPr>
        </p:nvSpPr>
        <p:spPr>
          <a:xfrm>
            <a:off x="8296310" y="1491351"/>
            <a:ext cx="3057600" cy="45261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12"/>
          <p:cNvSpPr txBox="1"/>
          <p:nvPr>
            <p:ph idx="1" type="body"/>
          </p:nvPr>
        </p:nvSpPr>
        <p:spPr>
          <a:xfrm>
            <a:off x="839788" y="2537169"/>
            <a:ext cx="51579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2" name="Google Shape;42;p12"/>
          <p:cNvSpPr txBox="1"/>
          <p:nvPr>
            <p:ph idx="2" type="body"/>
          </p:nvPr>
        </p:nvSpPr>
        <p:spPr>
          <a:xfrm>
            <a:off x="6172200" y="2537169"/>
            <a:ext cx="51831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3" name="Google Shape;43;p12"/>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4" name="Google Shape;44;p12"/>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5" name="Google Shape;45;p12"/>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46" name="Shape 46"/>
        <p:cNvGrpSpPr/>
        <p:nvPr/>
      </p:nvGrpSpPr>
      <p:grpSpPr>
        <a:xfrm>
          <a:off x="0" y="0"/>
          <a:ext cx="0" cy="0"/>
          <a:chOff x="0" y="0"/>
          <a:chExt cx="0" cy="0"/>
        </a:xfrm>
      </p:grpSpPr>
      <p:sp>
        <p:nvSpPr>
          <p:cNvPr id="47" name="Google Shape;47;p13"/>
          <p:cNvSpPr txBox="1"/>
          <p:nvPr>
            <p:ph idx="1" type="body"/>
          </p:nvPr>
        </p:nvSpPr>
        <p:spPr>
          <a:xfrm>
            <a:off x="839788" y="2537169"/>
            <a:ext cx="51579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8" name="Google Shape;48;p13"/>
          <p:cNvSpPr txBox="1"/>
          <p:nvPr>
            <p:ph idx="2" type="body"/>
          </p:nvPr>
        </p:nvSpPr>
        <p:spPr>
          <a:xfrm>
            <a:off x="6172200" y="2537169"/>
            <a:ext cx="51831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9" name="Google Shape;49;p13"/>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0" name="Google Shape;50;p13"/>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1" name="Google Shape;51;p13"/>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2" name="Shape 52"/>
        <p:cNvGrpSpPr/>
        <p:nvPr/>
      </p:nvGrpSpPr>
      <p:grpSpPr>
        <a:xfrm>
          <a:off x="0" y="0"/>
          <a:ext cx="0" cy="0"/>
          <a:chOff x="0" y="0"/>
          <a:chExt cx="0" cy="0"/>
        </a:xfrm>
      </p:grpSpPr>
      <p:sp>
        <p:nvSpPr>
          <p:cNvPr id="53" name="Google Shape;53;p14"/>
          <p:cNvSpPr/>
          <p:nvPr>
            <p:ph idx="2" type="pic"/>
          </p:nvPr>
        </p:nvSpPr>
        <p:spPr>
          <a:xfrm>
            <a:off x="3866322" y="1503673"/>
            <a:ext cx="7510500" cy="4524900"/>
          </a:xfrm>
          <a:prstGeom prst="rect">
            <a:avLst/>
          </a:prstGeom>
          <a:noFill/>
          <a:ln>
            <a:noFill/>
          </a:ln>
        </p:spPr>
      </p:sp>
      <p:sp>
        <p:nvSpPr>
          <p:cNvPr id="54" name="Google Shape;54;p14"/>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p14"/>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56" name="Shape 5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57" name="Shape 57"/>
        <p:cNvGrpSpPr/>
        <p:nvPr/>
      </p:nvGrpSpPr>
      <p:grpSpPr>
        <a:xfrm>
          <a:off x="0" y="0"/>
          <a:ext cx="0" cy="0"/>
          <a:chOff x="0" y="0"/>
          <a:chExt cx="0" cy="0"/>
        </a:xfrm>
      </p:grpSpPr>
      <p:sp>
        <p:nvSpPr>
          <p:cNvPr id="58" name="Google Shape;58;p16"/>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16"/>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3"/>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3"/>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4"/>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4"/>
          <p:cNvSpPr txBox="1"/>
          <p:nvPr>
            <p:ph idx="1" type="body"/>
          </p:nvPr>
        </p:nvSpPr>
        <p:spPr>
          <a:xfrm>
            <a:off x="838200" y="2816913"/>
            <a:ext cx="5098200" cy="3200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17" name="Google Shape;17;p4"/>
          <p:cNvSpPr txBox="1"/>
          <p:nvPr>
            <p:ph idx="2" type="body"/>
          </p:nvPr>
        </p:nvSpPr>
        <p:spPr>
          <a:xfrm>
            <a:off x="6255508" y="1491351"/>
            <a:ext cx="5098200" cy="45261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5"/>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p5"/>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6"/>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6"/>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7"/>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7"/>
          <p:cNvSpPr txBox="1"/>
          <p:nvPr>
            <p:ph idx="1" type="body"/>
          </p:nvPr>
        </p:nvSpPr>
        <p:spPr>
          <a:xfrm>
            <a:off x="838200" y="2816913"/>
            <a:ext cx="5098200" cy="3200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27" name="Google Shape;27;p7"/>
          <p:cNvSpPr txBox="1"/>
          <p:nvPr>
            <p:ph idx="2" type="body"/>
          </p:nvPr>
        </p:nvSpPr>
        <p:spPr>
          <a:xfrm>
            <a:off x="6255508" y="1491351"/>
            <a:ext cx="5098200" cy="45261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8"/>
          <p:cNvSpPr/>
          <p:nvPr>
            <p:ph idx="2" type="pic"/>
          </p:nvPr>
        </p:nvSpPr>
        <p:spPr>
          <a:xfrm>
            <a:off x="3866322" y="1503673"/>
            <a:ext cx="7510500" cy="4524900"/>
          </a:xfrm>
          <a:prstGeom prst="rect">
            <a:avLst/>
          </a:prstGeom>
          <a:noFill/>
          <a:ln>
            <a:noFill/>
          </a:ln>
        </p:spPr>
      </p:sp>
      <p:sp>
        <p:nvSpPr>
          <p:cNvPr id="30" name="Google Shape;30;p8"/>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1" name="Google Shape;31;p8"/>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2" name="Shape 32"/>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p10"/>
          <p:cNvSpPr txBox="1"/>
          <p:nvPr>
            <p:ph type="title"/>
          </p:nvPr>
        </p:nvSpPr>
        <p:spPr>
          <a:xfrm>
            <a:off x="831850" y="1499046"/>
            <a:ext cx="10515600" cy="34617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 name="Google Shape;35;p1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1.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hyperlink" Target="http://www.youtube.com/watch?v=hR5AGD5-J00" TargetMode="External"/><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hyperlink" Target="http://www.youtube.com/watch?v=tloBMf_KmX4" TargetMode="Externa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hyperlink" Target="http://www.youtube.com/watch?v=4ykXguKWqy4" TargetMode="External"/><Relationship Id="rId4" Type="http://schemas.openxmlformats.org/officeDocument/2006/relationships/image" Target="../media/image1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hyperlink" Target="http://www.youtube.com/watch?v=GGQ2yBXm8pM" TargetMode="External"/><Relationship Id="rId4" Type="http://schemas.openxmlformats.org/officeDocument/2006/relationships/image" Target="../media/image1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1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www.youtube.com/watch?v=0ME3t8z1whA" TargetMode="External"/><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hyperlink" Target="http://www.youtube.com/watch?v=S1IANOsPva0" TargetMode="External"/><Relationship Id="rId4" Type="http://schemas.openxmlformats.org/officeDocument/2006/relationships/image" Target="../media/image1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hyperlink" Target="http://www.youtube.com/watch?v=2_dzhGJk_yE" TargetMode="External"/><Relationship Id="rId4" Type="http://schemas.openxmlformats.org/officeDocument/2006/relationships/image" Target="../media/image1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hyperlink" Target="https://mydiversability.com/" TargetMode="External"/><Relationship Id="rId4" Type="http://schemas.openxmlformats.org/officeDocument/2006/relationships/hyperlink" Target="http://www.youtube.com/watch?v=qVtDejw8ZBw" TargetMode="External"/><Relationship Id="rId5" Type="http://schemas.openxmlformats.org/officeDocument/2006/relationships/image" Target="../media/image1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hyperlink" Target="https://www.diversabilitycard.co.uk/" TargetMode="External"/><Relationship Id="rId4" Type="http://schemas.openxmlformats.org/officeDocument/2006/relationships/hyperlink" Target="mailto:Diversability.Network@ecb.europa.eu"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hyperlink" Target="https://www.un.org/development/desa/disabilities/resources/general-assembly/convention-on-the-rights-of-persons-with-disabilities-ares61106.html" TargetMode="External"/><Relationship Id="rId4" Type="http://schemas.openxmlformats.org/officeDocument/2006/relationships/hyperlink" Target="https://www.who.int/publications/i/item/9789240020627" TargetMode="External"/><Relationship Id="rId9" Type="http://schemas.openxmlformats.org/officeDocument/2006/relationships/hyperlink" Target="https://www.amazon.co.uk/Disabled-People-Social-Policy-Exclusion/dp/0582259878" TargetMode="External"/><Relationship Id="rId5" Type="http://schemas.openxmlformats.org/officeDocument/2006/relationships/hyperlink" Target="https://www.consilium.europa.eu/en/infographics/disability-eu-facts-figures/" TargetMode="External"/><Relationship Id="rId6" Type="http://schemas.openxmlformats.org/officeDocument/2006/relationships/hyperlink" Target="https://www.coe.int/en/web/commissioner/-/addressing-the-invisibility-of-women-and-girls-with-disabilities" TargetMode="External"/><Relationship Id="rId7" Type="http://schemas.openxmlformats.org/officeDocument/2006/relationships/hyperlink" Target="https://www.google.com.mt/books/edition/The_Politics_of_Disablement/52y7QgAACAAJ?hl=en" TargetMode="External"/><Relationship Id="rId8" Type="http://schemas.openxmlformats.org/officeDocument/2006/relationships/hyperlink" Target="https://www.amazon.co.uk/Cabbage-Syndrome-Social-Construction-Dependence/dp/1850007578"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hyperlink" Target="http://www.youtube.com/watch?v=3F4Hp0N_A1Q" TargetMode="Externa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6"/>
          <p:cNvSpPr txBox="1"/>
          <p:nvPr>
            <p:ph type="title"/>
          </p:nvPr>
        </p:nvSpPr>
        <p:spPr>
          <a:xfrm>
            <a:off x="815225" y="1491352"/>
            <a:ext cx="10561500" cy="744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0000"/>
              <a:buFont typeface="Calibri"/>
              <a:buNone/>
            </a:pPr>
            <a:r>
              <a:rPr lang="mt-MT"/>
              <a:t>2. The social construction of disability</a:t>
            </a:r>
            <a:endParaRPr/>
          </a:p>
        </p:txBody>
      </p:sp>
      <p:sp>
        <p:nvSpPr>
          <p:cNvPr id="123" name="Google Shape;123;p26"/>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SzPts val="2800"/>
              <a:buAutoNum type="arabicPeriod"/>
            </a:pPr>
            <a:r>
              <a:rPr b="1" i="1" lang="mt-MT"/>
              <a:t>Definition of disability as social restriction is endorsed by the movement of people with disability</a:t>
            </a:r>
            <a:endParaRPr b="1" i="1"/>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7"/>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The social construction of disability</a:t>
            </a:r>
            <a:endParaRPr/>
          </a:p>
        </p:txBody>
      </p:sp>
      <p:sp>
        <p:nvSpPr>
          <p:cNvPr id="129" name="Google Shape;129;p27"/>
          <p:cNvSpPr txBox="1"/>
          <p:nvPr>
            <p:ph idx="1" type="body"/>
          </p:nvPr>
        </p:nvSpPr>
        <p:spPr>
          <a:xfrm>
            <a:off x="831850" y="2710925"/>
            <a:ext cx="5006100" cy="3711600"/>
          </a:xfrm>
          <a:prstGeom prst="rect">
            <a:avLst/>
          </a:prstGeom>
          <a:noFill/>
          <a:ln>
            <a:noFill/>
          </a:ln>
        </p:spPr>
        <p:txBody>
          <a:bodyPr anchorCtr="0" anchor="t" bIns="45700" lIns="91425" spcFirstLastPara="1" rIns="91425" wrap="square" tIns="45700">
            <a:normAutofit fontScale="85000" lnSpcReduction="20000"/>
          </a:bodyPr>
          <a:lstStyle/>
          <a:p>
            <a:pPr indent="-358140" lvl="0" marL="457200" rtl="0" algn="l">
              <a:lnSpc>
                <a:spcPct val="100000"/>
              </a:lnSpc>
              <a:spcBef>
                <a:spcPts val="0"/>
              </a:spcBef>
              <a:spcAft>
                <a:spcPts val="0"/>
              </a:spcAft>
              <a:buSzPct val="100000"/>
              <a:buChar char="●"/>
            </a:pPr>
            <a:r>
              <a:rPr b="1" lang="mt-MT"/>
              <a:t>Impairment + social environment </a:t>
            </a:r>
            <a:r>
              <a:rPr lang="mt-MT"/>
              <a:t>prevent people with disability from participating in mainstream social activities</a:t>
            </a:r>
            <a:endParaRPr/>
          </a:p>
          <a:p>
            <a:pPr indent="-358140" lvl="0" marL="457200" rtl="0" algn="l">
              <a:lnSpc>
                <a:spcPct val="100000"/>
              </a:lnSpc>
              <a:spcBef>
                <a:spcPts val="0"/>
              </a:spcBef>
              <a:spcAft>
                <a:spcPts val="0"/>
              </a:spcAft>
              <a:buSzPct val="100000"/>
              <a:buChar char="●"/>
            </a:pPr>
            <a:r>
              <a:rPr lang="mt-MT"/>
              <a:t>Before the industrial revolution, people with disability had to work to survive</a:t>
            </a:r>
            <a:endParaRPr/>
          </a:p>
          <a:p>
            <a:pPr indent="-358140" lvl="0" marL="457200" rtl="0" algn="l">
              <a:lnSpc>
                <a:spcPct val="100000"/>
              </a:lnSpc>
              <a:spcBef>
                <a:spcPts val="0"/>
              </a:spcBef>
              <a:spcAft>
                <a:spcPts val="0"/>
              </a:spcAft>
              <a:buSzPct val="100000"/>
              <a:buChar char="●"/>
            </a:pPr>
            <a:r>
              <a:rPr lang="mt-MT"/>
              <a:t>Industrialisation however</a:t>
            </a:r>
            <a:endParaRPr/>
          </a:p>
          <a:p>
            <a:pPr indent="-336550" lvl="1" marL="914400" rtl="0" algn="l">
              <a:lnSpc>
                <a:spcPct val="100000"/>
              </a:lnSpc>
              <a:spcBef>
                <a:spcPts val="0"/>
              </a:spcBef>
              <a:spcAft>
                <a:spcPts val="0"/>
              </a:spcAft>
              <a:buClr>
                <a:srgbClr val="434343"/>
              </a:buClr>
              <a:buSzPct val="100000"/>
              <a:buChar char="○"/>
            </a:pPr>
            <a:r>
              <a:rPr lang="mt-MT">
                <a:solidFill>
                  <a:srgbClr val="434343"/>
                </a:solidFill>
              </a:rPr>
              <a:t>Enforced discipline</a:t>
            </a:r>
            <a:endParaRPr>
              <a:solidFill>
                <a:srgbClr val="434343"/>
              </a:solidFill>
            </a:endParaRPr>
          </a:p>
          <a:p>
            <a:pPr indent="-336550" lvl="1" marL="914400" rtl="0" algn="l">
              <a:lnSpc>
                <a:spcPct val="100000"/>
              </a:lnSpc>
              <a:spcBef>
                <a:spcPts val="0"/>
              </a:spcBef>
              <a:spcAft>
                <a:spcPts val="0"/>
              </a:spcAft>
              <a:buClr>
                <a:srgbClr val="434343"/>
              </a:buClr>
              <a:buSzPct val="100000"/>
              <a:buChar char="○"/>
            </a:pPr>
            <a:r>
              <a:rPr lang="mt-MT">
                <a:solidFill>
                  <a:srgbClr val="434343"/>
                </a:solidFill>
              </a:rPr>
              <a:t>Time-keeping</a:t>
            </a:r>
            <a:endParaRPr>
              <a:solidFill>
                <a:srgbClr val="434343"/>
              </a:solidFill>
            </a:endParaRPr>
          </a:p>
          <a:p>
            <a:pPr indent="-336550" lvl="1" marL="914400" rtl="0" algn="l">
              <a:lnSpc>
                <a:spcPct val="100000"/>
              </a:lnSpc>
              <a:spcBef>
                <a:spcPts val="0"/>
              </a:spcBef>
              <a:spcAft>
                <a:spcPts val="0"/>
              </a:spcAft>
              <a:buClr>
                <a:srgbClr val="434343"/>
              </a:buClr>
              <a:buSzPct val="100000"/>
              <a:buChar char="○"/>
            </a:pPr>
            <a:r>
              <a:rPr lang="mt-MT">
                <a:solidFill>
                  <a:srgbClr val="434343"/>
                </a:solidFill>
              </a:rPr>
              <a:t>Production norms</a:t>
            </a:r>
            <a:endParaRPr>
              <a:solidFill>
                <a:srgbClr val="434343"/>
              </a:solidFill>
            </a:endParaRPr>
          </a:p>
          <a:p>
            <a:pPr indent="-336550" lvl="1" marL="914400" rtl="0" algn="l">
              <a:lnSpc>
                <a:spcPct val="100000"/>
              </a:lnSpc>
              <a:spcBef>
                <a:spcPts val="0"/>
              </a:spcBef>
              <a:spcAft>
                <a:spcPts val="0"/>
              </a:spcAft>
              <a:buClr>
                <a:srgbClr val="434343"/>
              </a:buClr>
              <a:buSzPct val="100000"/>
              <a:buChar char="○"/>
            </a:pPr>
            <a:r>
              <a:rPr lang="mt-MT">
                <a:solidFill>
                  <a:srgbClr val="434343"/>
                </a:solidFill>
              </a:rPr>
              <a:t>Non-flexible methods of work</a:t>
            </a:r>
            <a:endParaRPr>
              <a:solidFill>
                <a:srgbClr val="434343"/>
              </a:solidFill>
            </a:endParaRPr>
          </a:p>
          <a:p>
            <a:pPr indent="0" lvl="0" marL="457200" rtl="0" algn="l">
              <a:lnSpc>
                <a:spcPct val="100000"/>
              </a:lnSpc>
              <a:spcBef>
                <a:spcPts val="500"/>
              </a:spcBef>
              <a:spcAft>
                <a:spcPts val="0"/>
              </a:spcAft>
              <a:buNone/>
            </a:pPr>
            <a:r>
              <a:rPr lang="mt-MT">
                <a:solidFill>
                  <a:srgbClr val="434343"/>
                </a:solidFill>
              </a:rPr>
              <a:t>This impacted on access to employment. </a:t>
            </a:r>
            <a:endParaRPr>
              <a:solidFill>
                <a:srgbClr val="434343"/>
              </a:solidFill>
            </a:endParaRPr>
          </a:p>
        </p:txBody>
      </p:sp>
      <p:pic>
        <p:nvPicPr>
          <p:cNvPr id="130" name="Google Shape;130;p27"/>
          <p:cNvPicPr preferRelativeResize="0"/>
          <p:nvPr/>
        </p:nvPicPr>
        <p:blipFill>
          <a:blip r:embed="rId3">
            <a:alphaModFix/>
          </a:blip>
          <a:stretch>
            <a:fillRect/>
          </a:stretch>
        </p:blipFill>
        <p:spPr>
          <a:xfrm>
            <a:off x="5942375" y="2710925"/>
            <a:ext cx="5567502" cy="37116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8"/>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The social construction of disability</a:t>
            </a:r>
            <a:endParaRPr/>
          </a:p>
        </p:txBody>
      </p:sp>
      <p:sp>
        <p:nvSpPr>
          <p:cNvPr id="136" name="Google Shape;136;p28"/>
          <p:cNvSpPr txBox="1"/>
          <p:nvPr>
            <p:ph idx="1" type="body"/>
          </p:nvPr>
        </p:nvSpPr>
        <p:spPr>
          <a:xfrm>
            <a:off x="831850" y="2710925"/>
            <a:ext cx="6800400" cy="3292200"/>
          </a:xfrm>
          <a:prstGeom prst="rect">
            <a:avLst/>
          </a:prstGeom>
          <a:noFill/>
          <a:ln>
            <a:noFill/>
          </a:ln>
        </p:spPr>
        <p:txBody>
          <a:bodyPr anchorCtr="0" anchor="t" bIns="45700" lIns="91425" spcFirstLastPara="1" rIns="91425" wrap="square" tIns="45700">
            <a:normAutofit fontScale="85000" lnSpcReduction="10000"/>
          </a:bodyPr>
          <a:lstStyle/>
          <a:p>
            <a:pPr indent="-358140" lvl="0" marL="457200" rtl="0" algn="l">
              <a:lnSpc>
                <a:spcPct val="90000"/>
              </a:lnSpc>
              <a:spcBef>
                <a:spcPts val="0"/>
              </a:spcBef>
              <a:spcAft>
                <a:spcPts val="0"/>
              </a:spcAft>
              <a:buSzPct val="100000"/>
              <a:buFont typeface="Verdana"/>
              <a:buAutoNum type="arabicPeriod"/>
            </a:pPr>
            <a:r>
              <a:rPr lang="mt-MT"/>
              <a:t>People with disability are </a:t>
            </a:r>
            <a:r>
              <a:rPr b="1" lang="mt-MT"/>
              <a:t>excluded from employment </a:t>
            </a:r>
            <a:r>
              <a:rPr lang="mt-MT"/>
              <a:t>so they suffer higher levels of deprivation and social exclusion</a:t>
            </a:r>
            <a:endParaRPr/>
          </a:p>
          <a:p>
            <a:pPr indent="-358140" lvl="0" marL="457200" rtl="0" algn="l">
              <a:lnSpc>
                <a:spcPct val="90000"/>
              </a:lnSpc>
              <a:spcBef>
                <a:spcPts val="0"/>
              </a:spcBef>
              <a:spcAft>
                <a:spcPts val="0"/>
              </a:spcAft>
              <a:buSzPct val="100000"/>
              <a:buFont typeface="Verdana"/>
              <a:buAutoNum type="arabicPeriod"/>
            </a:pPr>
            <a:r>
              <a:rPr lang="mt-MT"/>
              <a:t>People with disability</a:t>
            </a:r>
            <a:r>
              <a:rPr lang="mt-MT"/>
              <a:t> are </a:t>
            </a:r>
            <a:r>
              <a:rPr b="1" lang="mt-MT"/>
              <a:t>excluded from the formal political process </a:t>
            </a:r>
            <a:r>
              <a:rPr lang="mt-MT"/>
              <a:t>– they are unable to take part in discussions about rights, provisions and services that meet their needs</a:t>
            </a:r>
            <a:endParaRPr/>
          </a:p>
          <a:p>
            <a:pPr indent="-358140" lvl="0" marL="457200" rtl="0" algn="l">
              <a:lnSpc>
                <a:spcPct val="90000"/>
              </a:lnSpc>
              <a:spcBef>
                <a:spcPts val="0"/>
              </a:spcBef>
              <a:spcAft>
                <a:spcPts val="0"/>
              </a:spcAft>
              <a:buSzPct val="100000"/>
              <a:buFont typeface="Verdana"/>
              <a:buAutoNum type="arabicPeriod"/>
            </a:pPr>
            <a:r>
              <a:rPr b="1" lang="mt-MT"/>
              <a:t>Services for p</a:t>
            </a:r>
            <a:r>
              <a:rPr b="1" lang="mt-MT"/>
              <a:t>eople with disability</a:t>
            </a:r>
            <a:r>
              <a:rPr b="1" lang="mt-MT"/>
              <a:t> are delivered by able-bodied professionals </a:t>
            </a:r>
            <a:r>
              <a:rPr lang="mt-MT"/>
              <a:t>who don’t take into account the needs and preferences of those who use them</a:t>
            </a:r>
            <a:endParaRPr/>
          </a:p>
          <a:p>
            <a:pPr indent="-50800" lvl="0" marL="228600" rtl="0" algn="l">
              <a:lnSpc>
                <a:spcPct val="90000"/>
              </a:lnSpc>
              <a:spcBef>
                <a:spcPts val="1000"/>
              </a:spcBef>
              <a:spcAft>
                <a:spcPts val="0"/>
              </a:spcAft>
              <a:buClr>
                <a:schemeClr val="dk1"/>
              </a:buClr>
              <a:buSzPct val="116666"/>
              <a:buNone/>
            </a:pPr>
            <a:r>
              <a:t/>
            </a:r>
            <a:endParaRPr/>
          </a:p>
        </p:txBody>
      </p:sp>
      <p:pic>
        <p:nvPicPr>
          <p:cNvPr id="137" name="Google Shape;137;p28"/>
          <p:cNvPicPr preferRelativeResize="0"/>
          <p:nvPr/>
        </p:nvPicPr>
        <p:blipFill rotWithShape="1">
          <a:blip r:embed="rId3">
            <a:alphaModFix/>
          </a:blip>
          <a:srcRect b="0" l="3134" r="14384" t="0"/>
          <a:stretch/>
        </p:blipFill>
        <p:spPr>
          <a:xfrm>
            <a:off x="7742899" y="2710925"/>
            <a:ext cx="3877602" cy="31340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9"/>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mt-MT"/>
              <a:t>3. Discriminatory Social Barriers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30"/>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83333"/>
              <a:buFont typeface="Calibri"/>
              <a:buNone/>
            </a:pPr>
            <a:r>
              <a:rPr lang="mt-MT"/>
              <a:t>Disability – Ask us anything</a:t>
            </a:r>
            <a:endParaRPr/>
          </a:p>
        </p:txBody>
      </p:sp>
      <p:sp>
        <p:nvSpPr>
          <p:cNvPr id="149" name="Google Shape;149;p30"/>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sz="1500"/>
              <a:t>Is it ever okay to tell a joke about disability? What are the biggest perks about living with disability? In preparation to the  Disability Inclusion Week at the University of Sydney, members of our student and staff community who live with a disability came together to answer some questions able bodied persons might be too afraid to ask.</a:t>
            </a:r>
            <a:endParaRPr sz="1500"/>
          </a:p>
        </p:txBody>
      </p:sp>
      <p:pic>
        <p:nvPicPr>
          <p:cNvPr descr="Is it ever okay to tell a joke about disability? What are the biggest perks about living with disability? Ahead of Disability Inclusion Week at the University of Sydney, members of our student and staff community who live with a disability came together to answer some anonymous questions you might be too afraid to ask.&#10;&#10;Find out more: http://sydney.edu.au/study/academic-support/disability-support.html&#10;&#10;Inclusion begins with me.&#10;&#10;&#10;Check out LGBTIQ: Ask us anything: https://www.youtube.com/watch?v=ljmUU05gIT4&#10;&#10;Subscribe to our channel: http://bit.ly/2czTNH3&#10;&#10;Connect with us:&#10;Facebook: https://www.facebook.com/sydneyuni&#10;Twitter: https://twitter.com/sydney_uni&#10;Instagram: https://instagram.com/sydney_uni" id="150" name="Google Shape;150;p30" title="Disability: Ask us anything">
            <a:hlinkClick r:id="rId3"/>
          </p:cNvPr>
          <p:cNvPicPr preferRelativeResize="0"/>
          <p:nvPr/>
        </p:nvPicPr>
        <p:blipFill>
          <a:blip r:embed="rId4">
            <a:alphaModFix/>
          </a:blip>
          <a:stretch>
            <a:fillRect/>
          </a:stretch>
        </p:blipFill>
        <p:spPr>
          <a:xfrm>
            <a:off x="3718120"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1000"/>
                                        <p:tgtEl>
                                          <p:spTgt spid="1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31"/>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Discriminatory social barriers</a:t>
            </a:r>
            <a:endParaRPr/>
          </a:p>
        </p:txBody>
      </p:sp>
      <p:sp>
        <p:nvSpPr>
          <p:cNvPr id="156" name="Google Shape;156;p31"/>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a:bodyPr>
          <a:lstStyle/>
          <a:p>
            <a:pPr indent="-381000" lvl="0" marL="457200" rtl="0" algn="l">
              <a:lnSpc>
                <a:spcPct val="90000"/>
              </a:lnSpc>
              <a:spcBef>
                <a:spcPts val="0"/>
              </a:spcBef>
              <a:spcAft>
                <a:spcPts val="0"/>
              </a:spcAft>
              <a:buSzPts val="2400"/>
              <a:buChar char="●"/>
            </a:pPr>
            <a:r>
              <a:rPr b="1" lang="mt-MT"/>
              <a:t>Residential and hospital based services </a:t>
            </a:r>
            <a:r>
              <a:rPr lang="mt-MT"/>
              <a:t>segregate people with disability from the community</a:t>
            </a:r>
            <a:endParaRPr/>
          </a:p>
          <a:p>
            <a:pPr indent="-381000" lvl="0" marL="457200" rtl="0" algn="l">
              <a:lnSpc>
                <a:spcPct val="90000"/>
              </a:lnSpc>
              <a:spcBef>
                <a:spcPts val="0"/>
              </a:spcBef>
              <a:spcAft>
                <a:spcPts val="0"/>
              </a:spcAft>
              <a:buSzPts val="2400"/>
              <a:buChar char="●"/>
            </a:pPr>
            <a:r>
              <a:rPr lang="mt-MT"/>
              <a:t>Many people with disability do not receive the </a:t>
            </a:r>
            <a:r>
              <a:rPr b="1" lang="mt-MT"/>
              <a:t>technical aids </a:t>
            </a:r>
            <a:r>
              <a:rPr lang="mt-MT"/>
              <a:t>and </a:t>
            </a:r>
            <a:r>
              <a:rPr b="1" lang="mt-MT"/>
              <a:t>equipment </a:t>
            </a:r>
            <a:r>
              <a:rPr lang="mt-MT"/>
              <a:t>they need</a:t>
            </a:r>
            <a:endParaRPr/>
          </a:p>
          <a:p>
            <a:pPr indent="-381000" lvl="0" marL="457200" rtl="0" algn="l">
              <a:lnSpc>
                <a:spcPct val="90000"/>
              </a:lnSpc>
              <a:spcBef>
                <a:spcPts val="0"/>
              </a:spcBef>
              <a:spcAft>
                <a:spcPts val="0"/>
              </a:spcAft>
              <a:buSzPts val="2400"/>
              <a:buChar char="●"/>
            </a:pPr>
            <a:r>
              <a:rPr lang="mt-MT"/>
              <a:t>When </a:t>
            </a:r>
            <a:r>
              <a:rPr b="1" lang="mt-MT"/>
              <a:t>assistance</a:t>
            </a:r>
            <a:r>
              <a:rPr lang="mt-MT"/>
              <a:t> is provided, it is given to </a:t>
            </a:r>
            <a:r>
              <a:rPr b="1" lang="mt-MT"/>
              <a:t>carer </a:t>
            </a:r>
            <a:r>
              <a:rPr lang="mt-MT"/>
              <a:t>rather than disabled individual</a:t>
            </a:r>
            <a:endParaRPr/>
          </a:p>
          <a:p>
            <a:pPr indent="-381000" lvl="0" marL="457200" rtl="0" algn="l">
              <a:lnSpc>
                <a:spcPct val="90000"/>
              </a:lnSpc>
              <a:spcBef>
                <a:spcPts val="0"/>
              </a:spcBef>
              <a:spcAft>
                <a:spcPts val="0"/>
              </a:spcAft>
              <a:buSzPts val="2400"/>
              <a:buChar char="●"/>
            </a:pPr>
            <a:r>
              <a:rPr lang="mt-MT"/>
              <a:t>Denied the right to live independently</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2"/>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Barnes (1990)</a:t>
            </a:r>
            <a:endParaRPr/>
          </a:p>
        </p:txBody>
      </p:sp>
      <p:sp>
        <p:nvSpPr>
          <p:cNvPr id="162" name="Google Shape;162;p32"/>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mt-MT"/>
              <a:t>Discriminatory practices in </a:t>
            </a:r>
            <a:endParaRPr/>
          </a:p>
          <a:p>
            <a:pPr indent="-381000" lvl="0" marL="457200" rtl="0" algn="l">
              <a:lnSpc>
                <a:spcPct val="90000"/>
              </a:lnSpc>
              <a:spcBef>
                <a:spcPts val="500"/>
              </a:spcBef>
              <a:spcAft>
                <a:spcPts val="0"/>
              </a:spcAft>
              <a:buSzPts val="2400"/>
              <a:buChar char="●"/>
            </a:pPr>
            <a:r>
              <a:rPr lang="mt-MT"/>
              <a:t>political process, </a:t>
            </a:r>
            <a:endParaRPr/>
          </a:p>
          <a:p>
            <a:pPr indent="-381000" lvl="0" marL="457200" rtl="0" algn="l">
              <a:lnSpc>
                <a:spcPct val="90000"/>
              </a:lnSpc>
              <a:spcBef>
                <a:spcPts val="0"/>
              </a:spcBef>
              <a:spcAft>
                <a:spcPts val="0"/>
              </a:spcAft>
              <a:buSzPts val="2400"/>
              <a:buChar char="●"/>
            </a:pPr>
            <a:r>
              <a:rPr lang="mt-MT"/>
              <a:t>social security, </a:t>
            </a:r>
            <a:endParaRPr/>
          </a:p>
          <a:p>
            <a:pPr indent="-381000" lvl="0" marL="457200" rtl="0" algn="l">
              <a:lnSpc>
                <a:spcPct val="90000"/>
              </a:lnSpc>
              <a:spcBef>
                <a:spcPts val="0"/>
              </a:spcBef>
              <a:spcAft>
                <a:spcPts val="0"/>
              </a:spcAft>
              <a:buSzPts val="2400"/>
              <a:buChar char="●"/>
            </a:pPr>
            <a:r>
              <a:rPr lang="mt-MT"/>
              <a:t>transport systems, </a:t>
            </a:r>
            <a:endParaRPr/>
          </a:p>
          <a:p>
            <a:pPr indent="-381000" lvl="0" marL="457200" rtl="0" algn="l">
              <a:lnSpc>
                <a:spcPct val="90000"/>
              </a:lnSpc>
              <a:spcBef>
                <a:spcPts val="0"/>
              </a:spcBef>
              <a:spcAft>
                <a:spcPts val="0"/>
              </a:spcAft>
              <a:buSzPts val="2400"/>
              <a:buChar char="●"/>
            </a:pPr>
            <a:r>
              <a:rPr lang="mt-MT"/>
              <a:t>the mass media, </a:t>
            </a:r>
            <a:endParaRPr/>
          </a:p>
          <a:p>
            <a:pPr indent="-381000" lvl="0" marL="457200" rtl="0" algn="l">
              <a:lnSpc>
                <a:spcPct val="90000"/>
              </a:lnSpc>
              <a:spcBef>
                <a:spcPts val="0"/>
              </a:spcBef>
              <a:spcAft>
                <a:spcPts val="0"/>
              </a:spcAft>
              <a:buSzPts val="2400"/>
              <a:buChar char="●"/>
            </a:pPr>
            <a:r>
              <a:rPr lang="mt-MT"/>
              <a:t>leisure industry</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3"/>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Discriminatory social barriers</a:t>
            </a:r>
            <a:endParaRPr/>
          </a:p>
        </p:txBody>
      </p:sp>
      <p:sp>
        <p:nvSpPr>
          <p:cNvPr id="168" name="Google Shape;168;p33"/>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lnSpcReduction="10000"/>
          </a:bodyPr>
          <a:lstStyle/>
          <a:p>
            <a:pPr indent="0" lvl="0" marL="457200" rtl="0" algn="l">
              <a:lnSpc>
                <a:spcPct val="90000"/>
              </a:lnSpc>
              <a:spcBef>
                <a:spcPts val="0"/>
              </a:spcBef>
              <a:spcAft>
                <a:spcPts val="0"/>
              </a:spcAft>
              <a:buNone/>
            </a:pPr>
            <a:r>
              <a:rPr b="1" lang="mt-MT"/>
              <a:t>Education</a:t>
            </a:r>
            <a:endParaRPr b="1"/>
          </a:p>
          <a:p>
            <a:pPr indent="0" lvl="0" marL="457200" rtl="0" algn="l">
              <a:lnSpc>
                <a:spcPct val="90000"/>
              </a:lnSpc>
              <a:spcBef>
                <a:spcPts val="0"/>
              </a:spcBef>
              <a:spcAft>
                <a:spcPts val="0"/>
              </a:spcAft>
              <a:buNone/>
            </a:pPr>
            <a:r>
              <a:t/>
            </a:r>
            <a:endParaRPr b="1"/>
          </a:p>
          <a:p>
            <a:pPr indent="-381000" lvl="0" marL="457200" rtl="0" algn="l">
              <a:lnSpc>
                <a:spcPct val="90000"/>
              </a:lnSpc>
              <a:spcBef>
                <a:spcPts val="1000"/>
              </a:spcBef>
              <a:spcAft>
                <a:spcPts val="0"/>
              </a:spcAft>
              <a:buSzPts val="2400"/>
              <a:buChar char="●"/>
            </a:pPr>
            <a:r>
              <a:rPr b="1" i="1" lang="mt-MT"/>
              <a:t>Integrated</a:t>
            </a:r>
            <a:r>
              <a:rPr lang="mt-MT"/>
              <a:t> vs </a:t>
            </a:r>
            <a:r>
              <a:rPr b="1" i="1" lang="mt-MT"/>
              <a:t>segregated</a:t>
            </a:r>
            <a:r>
              <a:rPr lang="mt-MT"/>
              <a:t> provision of educational services</a:t>
            </a:r>
            <a:endParaRPr/>
          </a:p>
          <a:p>
            <a:pPr indent="-381000" lvl="0" marL="457200" rtl="0" algn="l">
              <a:lnSpc>
                <a:spcPct val="90000"/>
              </a:lnSpc>
              <a:spcBef>
                <a:spcPts val="0"/>
              </a:spcBef>
              <a:spcAft>
                <a:spcPts val="0"/>
              </a:spcAft>
              <a:buSzPts val="2400"/>
              <a:buChar char="●"/>
            </a:pPr>
            <a:r>
              <a:rPr lang="mt-MT"/>
              <a:t>Children with impairments in mainstream schools</a:t>
            </a:r>
            <a:endParaRPr/>
          </a:p>
          <a:p>
            <a:pPr indent="-355600" lvl="1" marL="914400" rtl="0" algn="l">
              <a:lnSpc>
                <a:spcPct val="90000"/>
              </a:lnSpc>
              <a:spcBef>
                <a:spcPts val="0"/>
              </a:spcBef>
              <a:spcAft>
                <a:spcPts val="0"/>
              </a:spcAft>
              <a:buClr>
                <a:srgbClr val="434343"/>
              </a:buClr>
              <a:buSzPts val="2000"/>
              <a:buChar char="○"/>
            </a:pPr>
            <a:r>
              <a:rPr lang="mt-MT">
                <a:solidFill>
                  <a:srgbClr val="434343"/>
                </a:solidFill>
              </a:rPr>
              <a:t>Placed in classes with younger non-disabled children</a:t>
            </a:r>
            <a:endParaRPr>
              <a:solidFill>
                <a:srgbClr val="434343"/>
              </a:solidFill>
            </a:endParaRPr>
          </a:p>
          <a:p>
            <a:pPr indent="-355600" lvl="1" marL="914400" rtl="0" algn="l">
              <a:lnSpc>
                <a:spcPct val="90000"/>
              </a:lnSpc>
              <a:spcBef>
                <a:spcPts val="0"/>
              </a:spcBef>
              <a:spcAft>
                <a:spcPts val="0"/>
              </a:spcAft>
              <a:buClr>
                <a:srgbClr val="434343"/>
              </a:buClr>
              <a:buSzPts val="2000"/>
              <a:buChar char="○"/>
            </a:pPr>
            <a:r>
              <a:rPr lang="mt-MT">
                <a:solidFill>
                  <a:srgbClr val="434343"/>
                </a:solidFill>
              </a:rPr>
              <a:t>Or segregated in special programmes</a:t>
            </a:r>
            <a:endParaRPr>
              <a:solidFill>
                <a:srgbClr val="434343"/>
              </a:solidFill>
            </a:endParaRPr>
          </a:p>
          <a:p>
            <a:pPr indent="-355600" lvl="1" marL="914400" rtl="0" algn="l">
              <a:lnSpc>
                <a:spcPct val="90000"/>
              </a:lnSpc>
              <a:spcBef>
                <a:spcPts val="0"/>
              </a:spcBef>
              <a:spcAft>
                <a:spcPts val="0"/>
              </a:spcAft>
              <a:buClr>
                <a:srgbClr val="434343"/>
              </a:buClr>
              <a:buSzPts val="2000"/>
              <a:buChar char="○"/>
            </a:pPr>
            <a:r>
              <a:rPr lang="mt-MT">
                <a:solidFill>
                  <a:srgbClr val="434343"/>
                </a:solidFill>
              </a:rPr>
              <a:t>Latter results in lower levels of educational attainment</a:t>
            </a:r>
            <a:endParaRPr>
              <a:solidFill>
                <a:srgbClr val="434343"/>
              </a:solidFill>
            </a:endParaRPr>
          </a:p>
          <a:p>
            <a:pPr indent="-355600" lvl="1" marL="914400" rtl="0" algn="l">
              <a:lnSpc>
                <a:spcPct val="90000"/>
              </a:lnSpc>
              <a:spcBef>
                <a:spcPts val="0"/>
              </a:spcBef>
              <a:spcAft>
                <a:spcPts val="0"/>
              </a:spcAft>
              <a:buClr>
                <a:srgbClr val="434343"/>
              </a:buClr>
              <a:buSzPts val="2000"/>
              <a:buChar char="○"/>
            </a:pPr>
            <a:r>
              <a:rPr lang="mt-MT">
                <a:solidFill>
                  <a:srgbClr val="434343"/>
                </a:solidFill>
              </a:rPr>
              <a:t>Qualifications and credentials to access employment are missing</a:t>
            </a:r>
            <a:endParaRPr>
              <a:solidFill>
                <a:srgbClr val="434343"/>
              </a:solidFill>
            </a:endParaRPr>
          </a:p>
          <a:p>
            <a:pPr indent="-355600" lvl="1" marL="914400" rtl="0" algn="l">
              <a:lnSpc>
                <a:spcPct val="90000"/>
              </a:lnSpc>
              <a:spcBef>
                <a:spcPts val="0"/>
              </a:spcBef>
              <a:spcAft>
                <a:spcPts val="0"/>
              </a:spcAft>
              <a:buClr>
                <a:srgbClr val="434343"/>
              </a:buClr>
              <a:buSzPts val="2000"/>
              <a:buChar char="○"/>
            </a:pPr>
            <a:r>
              <a:rPr lang="mt-MT">
                <a:solidFill>
                  <a:srgbClr val="434343"/>
                </a:solidFill>
              </a:rPr>
              <a:t>Leads to economic disadvantage</a:t>
            </a:r>
            <a:endParaRPr>
              <a:solidFill>
                <a:srgbClr val="434343"/>
              </a:solidFill>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4"/>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Discriminatory social barriers</a:t>
            </a:r>
            <a:endParaRPr/>
          </a:p>
        </p:txBody>
      </p:sp>
      <p:sp>
        <p:nvSpPr>
          <p:cNvPr id="174" name="Google Shape;174;p34"/>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fontScale="92500" lnSpcReduction="20000"/>
          </a:bodyPr>
          <a:lstStyle/>
          <a:p>
            <a:pPr indent="0" lvl="0" marL="457200" rtl="0" algn="l">
              <a:lnSpc>
                <a:spcPct val="90000"/>
              </a:lnSpc>
              <a:spcBef>
                <a:spcPts val="0"/>
              </a:spcBef>
              <a:spcAft>
                <a:spcPts val="0"/>
              </a:spcAft>
              <a:buNone/>
            </a:pPr>
            <a:r>
              <a:rPr b="1" lang="mt-MT"/>
              <a:t>Employment</a:t>
            </a:r>
            <a:endParaRPr b="1"/>
          </a:p>
          <a:p>
            <a:pPr indent="0" lvl="0" marL="457200" rtl="0" algn="l">
              <a:lnSpc>
                <a:spcPct val="90000"/>
              </a:lnSpc>
              <a:spcBef>
                <a:spcPts val="0"/>
              </a:spcBef>
              <a:spcAft>
                <a:spcPts val="0"/>
              </a:spcAft>
              <a:buNone/>
            </a:pPr>
            <a:r>
              <a:t/>
            </a:r>
            <a:endParaRPr b="1"/>
          </a:p>
          <a:p>
            <a:pPr indent="-369570" lvl="0" marL="457200" rtl="0" algn="l">
              <a:lnSpc>
                <a:spcPct val="90000"/>
              </a:lnSpc>
              <a:spcBef>
                <a:spcPts val="1000"/>
              </a:spcBef>
              <a:spcAft>
                <a:spcPts val="0"/>
              </a:spcAft>
              <a:buSzPct val="100000"/>
              <a:buChar char="●"/>
            </a:pPr>
            <a:r>
              <a:rPr lang="mt-MT"/>
              <a:t>6 times more likely to be refused an interview even when they have the needed skills/qualifications</a:t>
            </a:r>
            <a:endParaRPr/>
          </a:p>
          <a:p>
            <a:pPr indent="-369570" lvl="0" marL="457200" rtl="0" algn="l">
              <a:lnSpc>
                <a:spcPct val="90000"/>
              </a:lnSpc>
              <a:spcBef>
                <a:spcPts val="0"/>
              </a:spcBef>
              <a:spcAft>
                <a:spcPts val="0"/>
              </a:spcAft>
              <a:buSzPct val="100000"/>
              <a:buChar char="●"/>
            </a:pPr>
            <a:r>
              <a:rPr lang="mt-MT"/>
              <a:t>Employers are reluctant to adapt premises and equipment to the needs of workers with a disability</a:t>
            </a:r>
            <a:endParaRPr/>
          </a:p>
          <a:p>
            <a:pPr indent="-369570" lvl="0" marL="457200" rtl="0" algn="l">
              <a:lnSpc>
                <a:spcPct val="90000"/>
              </a:lnSpc>
              <a:spcBef>
                <a:spcPts val="0"/>
              </a:spcBef>
              <a:spcAft>
                <a:spcPts val="0"/>
              </a:spcAft>
              <a:buSzPct val="100000"/>
              <a:buChar char="●"/>
            </a:pPr>
            <a:r>
              <a:rPr lang="mt-MT"/>
              <a:t>Employers who do not fulfil quota system are rarely prosecuted by governments in certain countries</a:t>
            </a:r>
            <a:endParaRPr/>
          </a:p>
          <a:p>
            <a:pPr indent="-369570" lvl="0" marL="457200" rtl="0" algn="l">
              <a:lnSpc>
                <a:spcPct val="90000"/>
              </a:lnSpc>
              <a:spcBef>
                <a:spcPts val="0"/>
              </a:spcBef>
              <a:spcAft>
                <a:spcPts val="0"/>
              </a:spcAft>
              <a:buSzPct val="100000"/>
              <a:buChar char="●"/>
            </a:pPr>
            <a:r>
              <a:rPr lang="mt-MT"/>
              <a:t>End up finding jobs mainly in segregated sheltered workshops if governments do not enforce the right of persons with disability to work</a:t>
            </a:r>
            <a:endParaRPr/>
          </a:p>
          <a:p>
            <a:pPr indent="-50800" lvl="0" marL="228600" rtl="0" algn="l">
              <a:lnSpc>
                <a:spcPct val="90000"/>
              </a:lnSpc>
              <a:spcBef>
                <a:spcPts val="1000"/>
              </a:spcBef>
              <a:spcAft>
                <a:spcPts val="0"/>
              </a:spcAft>
              <a:buClr>
                <a:schemeClr val="dk1"/>
              </a:buClr>
              <a:buSzPct val="116666"/>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5"/>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Transport</a:t>
            </a:r>
            <a:endParaRPr/>
          </a:p>
        </p:txBody>
      </p:sp>
      <p:sp>
        <p:nvSpPr>
          <p:cNvPr id="180" name="Google Shape;180;p35"/>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What’s it like catching public transport with a disability?</a:t>
            </a:r>
            <a:endParaRPr/>
          </a:p>
        </p:txBody>
      </p:sp>
      <p:pic>
        <p:nvPicPr>
          <p:cNvPr descr="For some commuters, what constitutes a simple journey for abled-bodied individuals can be a frustrating and bewildering experience.&#10;&#10;Read more here: http://www.abc.net.au/news/2018-08-29/the-unconscionable-state-of-australias-train-stations/10147174  &#10;&#10;For more from ABC News, click here: http://www.abc.net.au/news/&#10;&#10;Follow us on Twitter: http://twitter.com/abcnews&#10;Like us on Facebook: http://facebook.com/abcnews.au&#10;Subscribe to us on YouTube: http://ab.co/1svxLVE&#10;Follow us on Instagram: http://instagram.com/abcnews_au" id="181" name="Google Shape;181;p35" title="What's it like catching public transport with a disability?">
            <a:hlinkClick r:id="rId3"/>
          </p:cNvPr>
          <p:cNvPicPr preferRelativeResize="0"/>
          <p:nvPr/>
        </p:nvPicPr>
        <p:blipFill>
          <a:blip r:embed="rId4">
            <a:alphaModFix/>
          </a:blip>
          <a:stretch>
            <a:fillRect/>
          </a:stretch>
        </p:blipFill>
        <p:spPr>
          <a:xfrm>
            <a:off x="377524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1000"/>
                                        <p:tgtEl>
                                          <p:spTgt spid="1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8"/>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lang="mt-MT"/>
              <a:t>Understanding the Value of People with Disability</a:t>
            </a:r>
            <a:endParaRPr/>
          </a:p>
        </p:txBody>
      </p:sp>
      <p:sp>
        <p:nvSpPr>
          <p:cNvPr id="70" name="Google Shape;70;p18"/>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888888"/>
              </a:buClr>
              <a:buSzPts val="2400"/>
              <a:buNone/>
            </a:pPr>
            <a:r>
              <a:rPr lang="mt-MT"/>
              <a:t>Prof. JosAnn Cutajar and Mr Roderick Vassallo</a:t>
            </a:r>
            <a:endParaRPr/>
          </a:p>
          <a:p>
            <a:pPr indent="0" lvl="0" marL="0" rtl="0" algn="ctr">
              <a:lnSpc>
                <a:spcPct val="90000"/>
              </a:lnSpc>
              <a:spcBef>
                <a:spcPts val="0"/>
              </a:spcBef>
              <a:spcAft>
                <a:spcPts val="0"/>
              </a:spcAft>
              <a:buClr>
                <a:srgbClr val="888888"/>
              </a:buClr>
              <a:buSzPts val="2400"/>
              <a:buNone/>
            </a:pPr>
            <a:r>
              <a:rPr lang="mt-MT"/>
              <a:t>L-Università ta’ Malta</a:t>
            </a:r>
            <a:endParaRPr/>
          </a:p>
          <a:p>
            <a:pPr indent="0" lvl="0" marL="0" rtl="0" algn="ctr">
              <a:lnSpc>
                <a:spcPct val="90000"/>
              </a:lnSpc>
              <a:spcBef>
                <a:spcPts val="0"/>
              </a:spcBef>
              <a:spcAft>
                <a:spcPts val="0"/>
              </a:spcAft>
              <a:buClr>
                <a:srgbClr val="888888"/>
              </a:buClr>
              <a:buSzPts val="2400"/>
              <a:buNone/>
            </a:pPr>
            <a:r>
              <a:t/>
            </a:r>
            <a:endParaRPr/>
          </a:p>
          <a:p>
            <a:pPr indent="0" lvl="0" marL="0" rtl="0" algn="ctr">
              <a:lnSpc>
                <a:spcPct val="90000"/>
              </a:lnSpc>
              <a:spcBef>
                <a:spcPts val="0"/>
              </a:spcBef>
              <a:spcAft>
                <a:spcPts val="0"/>
              </a:spcAft>
              <a:buClr>
                <a:srgbClr val="888888"/>
              </a:buClr>
              <a:buSzPts val="2400"/>
              <a:buNone/>
            </a:pPr>
            <a:r>
              <a:rPr lang="mt-MT" sz="2000"/>
              <a:t>2023</a:t>
            </a:r>
            <a:endParaRPr sz="20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6"/>
          <p:cNvSpPr txBox="1"/>
          <p:nvPr>
            <p:ph type="title"/>
          </p:nvPr>
        </p:nvSpPr>
        <p:spPr>
          <a:xfrm>
            <a:off x="815225" y="1491352"/>
            <a:ext cx="10561500" cy="744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4. Identity and Action</a:t>
            </a:r>
            <a:endParaRPr/>
          </a:p>
        </p:txBody>
      </p:sp>
      <p:sp>
        <p:nvSpPr>
          <p:cNvPr id="187" name="Google Shape;187;p36"/>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rmAutofit fontScale="85000" lnSpcReduction="20000"/>
          </a:bodyPr>
          <a:lstStyle/>
          <a:p>
            <a:pPr indent="-379730" lvl="0" marL="457200" rtl="0" algn="l">
              <a:lnSpc>
                <a:spcPct val="90000"/>
              </a:lnSpc>
              <a:spcBef>
                <a:spcPts val="1000"/>
              </a:spcBef>
              <a:spcAft>
                <a:spcPts val="0"/>
              </a:spcAft>
              <a:buSzPct val="100000"/>
              <a:buChar char="•"/>
            </a:pPr>
            <a:r>
              <a:rPr lang="mt-MT"/>
              <a:t>People with disability are oftern seen as pitiable and pathetic</a:t>
            </a:r>
            <a:endParaRPr/>
          </a:p>
          <a:p>
            <a:pPr indent="-379730" lvl="0" marL="457200" rtl="0" algn="l">
              <a:lnSpc>
                <a:spcPct val="90000"/>
              </a:lnSpc>
              <a:spcBef>
                <a:spcPts val="0"/>
              </a:spcBef>
              <a:spcAft>
                <a:spcPts val="0"/>
              </a:spcAft>
              <a:buSzPct val="100000"/>
              <a:buChar char="•"/>
            </a:pPr>
            <a:r>
              <a:rPr lang="mt-MT"/>
              <a:t>Used by disability charities to make money</a:t>
            </a:r>
            <a:endParaRPr/>
          </a:p>
          <a:p>
            <a:pPr indent="-379730" lvl="0" marL="457200" rtl="0" algn="l">
              <a:lnSpc>
                <a:spcPct val="90000"/>
              </a:lnSpc>
              <a:spcBef>
                <a:spcPts val="0"/>
              </a:spcBef>
              <a:spcAft>
                <a:spcPts val="0"/>
              </a:spcAft>
              <a:buSzPct val="100000"/>
              <a:buChar char="•"/>
            </a:pPr>
            <a:r>
              <a:rPr lang="mt-MT"/>
              <a:t>Portrayed as sinister and evil - more likely men with disabilities</a:t>
            </a:r>
            <a:endParaRPr/>
          </a:p>
          <a:p>
            <a:pPr indent="-379730" lvl="0" marL="457200" rtl="0" algn="l">
              <a:lnSpc>
                <a:spcPct val="90000"/>
              </a:lnSpc>
              <a:spcBef>
                <a:spcPts val="0"/>
              </a:spcBef>
              <a:spcAft>
                <a:spcPts val="0"/>
              </a:spcAft>
              <a:buSzPct val="100000"/>
              <a:buChar char="•"/>
            </a:pPr>
            <a:r>
              <a:rPr lang="mt-MT"/>
              <a:t>Those with mental health problems are presented as dangerous, frightening</a:t>
            </a:r>
            <a:endParaRPr/>
          </a:p>
          <a:p>
            <a:pPr indent="-379730" lvl="0" marL="457200" rtl="0" algn="l">
              <a:lnSpc>
                <a:spcPct val="90000"/>
              </a:lnSpc>
              <a:spcBef>
                <a:spcPts val="0"/>
              </a:spcBef>
              <a:spcAft>
                <a:spcPts val="0"/>
              </a:spcAft>
              <a:buSzPct val="100000"/>
              <a:buChar char="•"/>
            </a:pPr>
            <a:r>
              <a:rPr lang="mt-MT"/>
              <a:t>There is an absence of images of people with disability as members of the workforce, teachers in schools, as parents, on holiday</a:t>
            </a:r>
            <a:endParaRPr/>
          </a:p>
          <a:p>
            <a:pPr indent="-379730" lvl="0" marL="457200" rtl="0" algn="l">
              <a:lnSpc>
                <a:spcPct val="90000"/>
              </a:lnSpc>
              <a:spcBef>
                <a:spcPts val="0"/>
              </a:spcBef>
              <a:spcAft>
                <a:spcPts val="0"/>
              </a:spcAft>
              <a:buSzPct val="100000"/>
              <a:buChar char="•"/>
            </a:pPr>
            <a:r>
              <a:rPr lang="mt-MT"/>
              <a:t>Persons with disability are portrayed as self-pitying and non-sexual</a:t>
            </a:r>
            <a:endParaRPr/>
          </a:p>
          <a:p>
            <a:pPr indent="-379730" lvl="0" marL="457200" rtl="0" algn="l">
              <a:lnSpc>
                <a:spcPct val="90000"/>
              </a:lnSpc>
              <a:spcBef>
                <a:spcPts val="0"/>
              </a:spcBef>
              <a:spcAft>
                <a:spcPts val="0"/>
              </a:spcAft>
              <a:buSzPct val="100000"/>
              <a:buChar char="•"/>
            </a:pPr>
            <a:r>
              <a:rPr lang="mt-MT"/>
              <a:t>These images perpetuate and compound economic and social disadvantage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7"/>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83333"/>
              <a:buFont typeface="Calibri"/>
              <a:buNone/>
            </a:pPr>
            <a:r>
              <a:rPr lang="mt-MT"/>
              <a:t>Characters on the screen with a disability?</a:t>
            </a:r>
            <a:endParaRPr/>
          </a:p>
        </p:txBody>
      </p:sp>
      <p:sp>
        <p:nvSpPr>
          <p:cNvPr id="193" name="Google Shape;193;p37"/>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People with disability review characters with disability.</a:t>
            </a:r>
            <a:endParaRPr/>
          </a:p>
          <a:p>
            <a:pPr indent="0" lvl="0" marL="0" rtl="0" algn="l">
              <a:spcBef>
                <a:spcPts val="1000"/>
              </a:spcBef>
              <a:spcAft>
                <a:spcPts val="0"/>
              </a:spcAft>
              <a:buNone/>
            </a:pPr>
            <a:r>
              <a:t/>
            </a:r>
            <a:endParaRPr/>
          </a:p>
          <a:p>
            <a:pPr indent="0" lvl="0" marL="0" rtl="0" algn="l">
              <a:spcBef>
                <a:spcPts val="1000"/>
              </a:spcBef>
              <a:spcAft>
                <a:spcPts val="0"/>
              </a:spcAft>
              <a:buNone/>
            </a:pPr>
            <a:r>
              <a:rPr i="1" lang="mt-MT"/>
              <a:t>"...when they cast someone who actually has a disability, almost always we get a more dynamic story."</a:t>
            </a:r>
            <a:endParaRPr i="1"/>
          </a:p>
        </p:txBody>
      </p:sp>
      <p:pic>
        <p:nvPicPr>
          <p:cNvPr descr="&quot;...when they cast someone who actually has a disability, almost always we get a more dynamic story.&quot;&#10;&#10;Credits: https://www.buzzfeed.com/bfmp/videos/54118&#10;&#10;Check out more awesome videos at BuzzFeedVideo!&#10;https://bit.ly/YTbuzzfeedvideo&#10;https://bit.ly/YTbuzzfeedblue1&#10;https://bit.ly/YTbuzzfeedviolet&#10;&#10;GET MORE BUZZFEED:&#10;https://www.buzzfeed.com&#10;https://www.buzzfeed.com/videos&#10;https://www.youtube.com/buzzfeedvideo&#10;https://www.youtube.com/asis&#10;https://www.youtube.com/buzzfeedblue&#10;https://www.youtube.com/buzzfeedviolet&#10;https://www.youtube.com/perolike&#10;https://www.youtube.com/ladylike&#10;&#10;BuzzFeedVideo&#10;BuzzFeed Motion Picture’s flagship channel. Sometimes funny, sometimes serious, always shareable. New videos posted daily!&#10;&#10;Love BuzzFeed? Get the merch! BUY NOW: https://goo.gl/gQKF8m&#10;&#10;MUSIC&#10;SFX Provided By AudioBlocks&#10;(https://www.audioblocks.com)&#10;Wandering at Night_Full&#10;Licensed via Warner Chappell Production Music Inc.&#10;Coming Home_Full&#10;Licensed via Warner Chappell Production Music Inc.&#10;Leaving Home_Full (1)&#10;Licensed via Warner Chappell Production Music Inc.&#10;Weird Neighbour_Full (1)&#10;Licensed via Warner Chappell Production Music Inc.&#10;Preschool Play_Full (1)&#10;Licensed via Warner Chappell Production Music Inc.&#10;Day Trip_Full&#10;Licensed via Warner Chappell Production Music Inc.&#10;My Family_Full&#10;Licensed via Warner Chappell Production Music Inc.&#10;Clarity_60Sec&#10;Licensed via Warner Chappell Production Music Inc.&#10;&#10;VIDEO&#10;People walking in city night background with lights. Out of focus background blur&#10;JadeThaiCatwalk/Getty Images&#10;&#10;EXTERNAL CREDITS &#10;Special Thanks: &#10;Pamela Rae Schuller &#10;@PamelaComedy &#10;+ &#10;Eman Rimawi &#10;@Eman_Rimawi &#10;+ &#10;Courtesy: &#10;Glee / Fox Wonder / Lionsgate Breaking Bad / AMC What's Eating Gilbert Grape / Paramount Pictures Game Of Thrones / HBO" id="194" name="Google Shape;194;p37" title="People Living With Disabilities Review Characters With Disabilities">
            <a:hlinkClick r:id="rId3"/>
          </p:cNvPr>
          <p:cNvPicPr preferRelativeResize="0"/>
          <p:nvPr/>
        </p:nvPicPr>
        <p:blipFill>
          <a:blip r:embed="rId4">
            <a:alphaModFix/>
          </a:blip>
          <a:stretch>
            <a:fillRect/>
          </a:stretch>
        </p:blipFill>
        <p:spPr>
          <a:xfrm>
            <a:off x="3746670"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gtEl>
                                        <p:attrNameLst>
                                          <p:attrName>style.visibility</p:attrName>
                                        </p:attrNameLst>
                                      </p:cBhvr>
                                      <p:to>
                                        <p:strVal val="visible"/>
                                      </p:to>
                                    </p:set>
                                    <p:animEffect filter="fade" transition="in">
                                      <p:cBhvr>
                                        <p:cTn dur="1000"/>
                                        <p:tgtEl>
                                          <p:spTgt spid="1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8"/>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mt-MT"/>
              <a:t>Identity and Action</a:t>
            </a:r>
            <a:endParaRPr/>
          </a:p>
        </p:txBody>
      </p:sp>
      <p:sp>
        <p:nvSpPr>
          <p:cNvPr id="200" name="Google Shape;200;p38"/>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fontScale="85000" lnSpcReduction="10000"/>
          </a:bodyPr>
          <a:lstStyle/>
          <a:p>
            <a:pPr indent="-228600" lvl="0" marL="228600" rtl="0" algn="l">
              <a:lnSpc>
                <a:spcPct val="90000"/>
              </a:lnSpc>
              <a:spcBef>
                <a:spcPts val="0"/>
              </a:spcBef>
              <a:spcAft>
                <a:spcPts val="0"/>
              </a:spcAft>
              <a:buClr>
                <a:schemeClr val="dk1"/>
              </a:buClr>
              <a:buSzPct val="116666"/>
              <a:buNone/>
            </a:pPr>
            <a:r>
              <a:rPr lang="mt-MT"/>
              <a:t>Oliver and Barnes (1998) </a:t>
            </a:r>
            <a:endParaRPr/>
          </a:p>
          <a:p>
            <a:pPr indent="0" lvl="0" marL="0" rtl="0" algn="l">
              <a:lnSpc>
                <a:spcPct val="90000"/>
              </a:lnSpc>
              <a:spcBef>
                <a:spcPts val="1000"/>
              </a:spcBef>
              <a:spcAft>
                <a:spcPts val="0"/>
              </a:spcAft>
              <a:buClr>
                <a:schemeClr val="dk1"/>
              </a:buClr>
              <a:buSzPct val="116666"/>
              <a:buNone/>
            </a:pPr>
            <a:r>
              <a:rPr b="1" lang="mt-MT"/>
              <a:t>FOUR</a:t>
            </a:r>
            <a:r>
              <a:rPr lang="mt-MT"/>
              <a:t> processes through which disabled people internalise negative experiences and images</a:t>
            </a:r>
            <a:endParaRPr/>
          </a:p>
          <a:p>
            <a:pPr indent="-358140" lvl="0" marL="457200" rtl="0" algn="l">
              <a:lnSpc>
                <a:spcPct val="100000"/>
              </a:lnSpc>
              <a:spcBef>
                <a:spcPts val="1000"/>
              </a:spcBef>
              <a:spcAft>
                <a:spcPts val="0"/>
              </a:spcAft>
              <a:buSzPct val="100000"/>
              <a:buAutoNum type="arabicPeriod"/>
            </a:pPr>
            <a:r>
              <a:rPr lang="mt-MT"/>
              <a:t>F</a:t>
            </a:r>
            <a:r>
              <a:rPr lang="mt-MT"/>
              <a:t>ew people with disability to provide positive </a:t>
            </a:r>
            <a:r>
              <a:rPr lang="mt-MT">
                <a:solidFill>
                  <a:srgbClr val="FF0000"/>
                </a:solidFill>
              </a:rPr>
              <a:t>role-models</a:t>
            </a:r>
            <a:endParaRPr/>
          </a:p>
          <a:p>
            <a:pPr indent="-358140" lvl="0" marL="457200" rtl="0" algn="l">
              <a:lnSpc>
                <a:spcPct val="100000"/>
              </a:lnSpc>
              <a:spcBef>
                <a:spcPts val="0"/>
              </a:spcBef>
              <a:spcAft>
                <a:spcPts val="0"/>
              </a:spcAft>
              <a:buSzPct val="100000"/>
              <a:buAutoNum type="arabicPeriod"/>
            </a:pPr>
            <a:r>
              <a:rPr i="1" lang="mt-MT"/>
              <a:t>Socialised into </a:t>
            </a:r>
            <a:r>
              <a:rPr i="1" lang="mt-MT">
                <a:solidFill>
                  <a:srgbClr val="FF0000"/>
                </a:solidFill>
              </a:rPr>
              <a:t>accepting inferior social stat</a:t>
            </a:r>
            <a:r>
              <a:rPr lang="mt-MT">
                <a:solidFill>
                  <a:srgbClr val="FF0000"/>
                </a:solidFill>
              </a:rPr>
              <a:t>us </a:t>
            </a:r>
            <a:r>
              <a:rPr lang="mt-MT"/>
              <a:t>– sheltered from wider community until they reach adolescence</a:t>
            </a:r>
            <a:endParaRPr/>
          </a:p>
          <a:p>
            <a:pPr indent="-358140" lvl="0" marL="457200" rtl="0" algn="l">
              <a:lnSpc>
                <a:spcPct val="100000"/>
              </a:lnSpc>
              <a:spcBef>
                <a:spcPts val="0"/>
              </a:spcBef>
              <a:spcAft>
                <a:spcPts val="0"/>
              </a:spcAft>
              <a:buSzPct val="100000"/>
              <a:buAutoNum type="arabicPeriod"/>
            </a:pPr>
            <a:r>
              <a:rPr i="1" lang="mt-MT"/>
              <a:t>Forced to </a:t>
            </a:r>
            <a:r>
              <a:rPr i="1" lang="mt-MT">
                <a:solidFill>
                  <a:srgbClr val="FF0000"/>
                </a:solidFill>
              </a:rPr>
              <a:t>reconsider personal identity </a:t>
            </a:r>
            <a:r>
              <a:rPr lang="mt-MT"/>
              <a:t>when impairment is acquired</a:t>
            </a:r>
            <a:endParaRPr/>
          </a:p>
          <a:p>
            <a:pPr indent="-358140" lvl="0" marL="457200" rtl="0" algn="l">
              <a:lnSpc>
                <a:spcPct val="100000"/>
              </a:lnSpc>
              <a:spcBef>
                <a:spcPts val="0"/>
              </a:spcBef>
              <a:spcAft>
                <a:spcPts val="0"/>
              </a:spcAft>
              <a:buSzPct val="100000"/>
              <a:buAutoNum type="arabicPeriod"/>
            </a:pPr>
            <a:r>
              <a:rPr i="1" lang="mt-MT"/>
              <a:t>Some refuse to accept impairment and </a:t>
            </a:r>
            <a:r>
              <a:rPr i="1" lang="mt-MT">
                <a:solidFill>
                  <a:srgbClr val="FF0000"/>
                </a:solidFill>
              </a:rPr>
              <a:t>attempt to pass off as ‘normal</a:t>
            </a:r>
            <a:r>
              <a:rPr i="1" lang="mt-MT"/>
              <a:t>’: </a:t>
            </a:r>
            <a:r>
              <a:rPr lang="mt-MT"/>
              <a:t>easier for those with hidden disabilities (for example diabetes)</a:t>
            </a:r>
            <a:endParaRPr/>
          </a:p>
          <a:p>
            <a:pPr indent="-50800" lvl="0" marL="228600" rtl="0" algn="l">
              <a:lnSpc>
                <a:spcPct val="90000"/>
              </a:lnSpc>
              <a:spcBef>
                <a:spcPts val="1000"/>
              </a:spcBef>
              <a:spcAft>
                <a:spcPts val="0"/>
              </a:spcAft>
              <a:buClr>
                <a:schemeClr val="dk1"/>
              </a:buClr>
              <a:buSzPct val="116666"/>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9"/>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Guess my disability</a:t>
            </a:r>
            <a:endParaRPr/>
          </a:p>
        </p:txBody>
      </p:sp>
      <p:sp>
        <p:nvSpPr>
          <p:cNvPr id="206" name="Google Shape;206;p39"/>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330200" lvl="0" marL="457200" rtl="0" algn="l">
              <a:spcBef>
                <a:spcPts val="1000"/>
              </a:spcBef>
              <a:spcAft>
                <a:spcPts val="0"/>
              </a:spcAft>
              <a:buSzPts val="1600"/>
              <a:buChar char="●"/>
            </a:pPr>
            <a:r>
              <a:rPr lang="mt-MT"/>
              <a:t>A growing number of people with disability are challenging conventional negative stereotyping</a:t>
            </a:r>
            <a:endParaRPr/>
          </a:p>
          <a:p>
            <a:pPr indent="-330200" lvl="0" marL="457200" rtl="0" algn="l">
              <a:spcBef>
                <a:spcPts val="0"/>
              </a:spcBef>
              <a:spcAft>
                <a:spcPts val="0"/>
              </a:spcAft>
              <a:buSzPts val="1600"/>
              <a:buChar char="●"/>
            </a:pPr>
            <a:r>
              <a:rPr lang="mt-MT"/>
              <a:t>Political self-organisation</a:t>
            </a:r>
            <a:endParaRPr/>
          </a:p>
          <a:p>
            <a:pPr indent="-330200" lvl="0" marL="457200" rtl="0" algn="l">
              <a:spcBef>
                <a:spcPts val="0"/>
              </a:spcBef>
              <a:spcAft>
                <a:spcPts val="0"/>
              </a:spcAft>
              <a:buSzPts val="1600"/>
              <a:buChar char="●"/>
            </a:pPr>
            <a:r>
              <a:rPr lang="mt-MT"/>
              <a:t>Developing a positive disabled identity</a:t>
            </a:r>
            <a:endParaRPr/>
          </a:p>
          <a:p>
            <a:pPr indent="0" lvl="0" marL="0" rtl="0" algn="l">
              <a:spcBef>
                <a:spcPts val="1000"/>
              </a:spcBef>
              <a:spcAft>
                <a:spcPts val="0"/>
              </a:spcAft>
              <a:buNone/>
            </a:pPr>
            <a:r>
              <a:t/>
            </a:r>
            <a:endParaRPr/>
          </a:p>
        </p:txBody>
      </p:sp>
      <p:pic>
        <p:nvPicPr>
          <p:cNvPr descr="Watch More Lineup: https://www.youtube.com/playlist?list=PLJic7bfGlo3qJcIXUJteaUm_3-3tgQSXw&#10;&#10;About Lineup:&#10;A who’s who of awkward assumptions and judgments.&#10;&#10;One-click YT subscribe: https://bit.ly/CutSubscribe&#10;&#10;✨ Keep up with us! ✨&#10;- Official Site | https://cut.com&#10;- Instagram | https://cut.com/ig&#10;- TikTok | https://cut.com/tiktok&#10;- Facebook | https://cut.com/facebook &#10;- Twitter | https://twitter.com/cut&#10;- Snapchat | @watchcut &#10;&#10;You can find Amin on YouTube: https://goo.gl/LmvGsy &#10;&#10;About Cut: &#10;Small questions have powerful effects when they go viral. Cut spreads stories for fun, for serious, and for real– bringing the internet together one awkward moment at a time.&#10;&#10;Produced, directed, and edited by Cut.&#10;Want to work with us? https://cut.com/jobs &#10;Want to be in a video? https://cut.com/casting &#10;Want to sponsor a video? https://cut.com/sponsorship&#10;&#10;Guess My Disability | Lineup | Cut&#10;https://youtu.be/GGQ2yBXm8pM&#10;&#10;Cut&#10;https://www.youtube.com/watchcut" id="207" name="Google Shape;207;p39" title="Guess My Disability | Lineup | Cut">
            <a:hlinkClick r:id="rId3"/>
          </p:cNvPr>
          <p:cNvPicPr preferRelativeResize="0"/>
          <p:nvPr/>
        </p:nvPicPr>
        <p:blipFill>
          <a:blip r:embed="rId4">
            <a:alphaModFix/>
          </a:blip>
          <a:stretch>
            <a:fillRect/>
          </a:stretch>
        </p:blipFill>
        <p:spPr>
          <a:xfrm>
            <a:off x="3718120"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10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0"/>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mt-MT"/>
              <a:t>Identity and Action</a:t>
            </a:r>
            <a:endParaRPr/>
          </a:p>
        </p:txBody>
      </p:sp>
      <p:sp>
        <p:nvSpPr>
          <p:cNvPr id="213" name="Google Shape;213;p4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None/>
            </a:pPr>
            <a:r>
              <a:rPr lang="mt-MT"/>
              <a:t>The movement of people with disability distinguishes between:</a:t>
            </a:r>
            <a:endParaRPr/>
          </a:p>
          <a:p>
            <a:pPr indent="-381000" lvl="0" marL="457200" rtl="0" algn="l">
              <a:lnSpc>
                <a:spcPct val="90000"/>
              </a:lnSpc>
              <a:spcBef>
                <a:spcPts val="500"/>
              </a:spcBef>
              <a:spcAft>
                <a:spcPts val="0"/>
              </a:spcAft>
              <a:buSzPts val="2400"/>
              <a:buAutoNum type="arabicPeriod"/>
            </a:pPr>
            <a:r>
              <a:rPr b="1" i="1" lang="mt-MT"/>
              <a:t>Organisations for people with disability</a:t>
            </a:r>
            <a:r>
              <a:rPr lang="mt-MT"/>
              <a:t>:</a:t>
            </a:r>
            <a:r>
              <a:rPr lang="mt-MT"/>
              <a:t> staffed by non-disabled criticised for adopting conventional official and medical approaches to the needs of disabled</a:t>
            </a:r>
            <a:endParaRPr/>
          </a:p>
          <a:p>
            <a:pPr indent="0" lvl="0" marL="457200" rtl="0" algn="l">
              <a:lnSpc>
                <a:spcPct val="90000"/>
              </a:lnSpc>
              <a:spcBef>
                <a:spcPts val="500"/>
              </a:spcBef>
              <a:spcAft>
                <a:spcPts val="0"/>
              </a:spcAft>
              <a:buNone/>
            </a:pPr>
            <a:r>
              <a:t/>
            </a:r>
            <a:endParaRPr/>
          </a:p>
          <a:p>
            <a:pPr indent="-381000" lvl="0" marL="457200" rtl="0" algn="l">
              <a:lnSpc>
                <a:spcPct val="90000"/>
              </a:lnSpc>
              <a:spcBef>
                <a:spcPts val="500"/>
              </a:spcBef>
              <a:spcAft>
                <a:spcPts val="0"/>
              </a:spcAft>
              <a:buSzPts val="2400"/>
              <a:buAutoNum type="arabicPeriod"/>
            </a:pPr>
            <a:r>
              <a:rPr b="1" i="1" lang="mt-MT"/>
              <a:t>Organisations of people with a disability</a:t>
            </a:r>
            <a:r>
              <a:rPr lang="mt-MT"/>
              <a:t>: run by and on behalf of people with impairments informed by social model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1"/>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mt-MT"/>
              <a:t>Identity and Action</a:t>
            </a:r>
            <a:endParaRPr/>
          </a:p>
        </p:txBody>
      </p:sp>
      <p:sp>
        <p:nvSpPr>
          <p:cNvPr id="219" name="Google Shape;219;p41"/>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lnSpcReduction="10000"/>
          </a:bodyPr>
          <a:lstStyle/>
          <a:p>
            <a:pPr indent="0" lvl="0" marL="89999" rtl="0" algn="l">
              <a:lnSpc>
                <a:spcPct val="90000"/>
              </a:lnSpc>
              <a:spcBef>
                <a:spcPts val="0"/>
              </a:spcBef>
              <a:spcAft>
                <a:spcPts val="0"/>
              </a:spcAft>
              <a:buClr>
                <a:schemeClr val="dk1"/>
              </a:buClr>
              <a:buSzPts val="2800"/>
              <a:buNone/>
            </a:pPr>
            <a:r>
              <a:rPr lang="mt-MT"/>
              <a:t>Oliver (1995) develops a typology of organisations for people with disability: </a:t>
            </a:r>
            <a:endParaRPr/>
          </a:p>
          <a:p>
            <a:pPr indent="-381000" lvl="0" marL="457200" rtl="0" algn="l">
              <a:lnSpc>
                <a:spcPct val="90000"/>
              </a:lnSpc>
              <a:spcBef>
                <a:spcPts val="1000"/>
              </a:spcBef>
              <a:spcAft>
                <a:spcPts val="0"/>
              </a:spcAft>
              <a:buSzPts val="2400"/>
              <a:buChar char="●"/>
            </a:pPr>
            <a:r>
              <a:rPr b="1" i="1" lang="mt-MT"/>
              <a:t>Consumerist/self-help organisations</a:t>
            </a:r>
            <a:r>
              <a:rPr lang="mt-MT"/>
              <a:t>: provide services for self-defined needs</a:t>
            </a:r>
            <a:endParaRPr/>
          </a:p>
          <a:p>
            <a:pPr indent="-381000" lvl="0" marL="457200" rtl="0" algn="l">
              <a:lnSpc>
                <a:spcPct val="90000"/>
              </a:lnSpc>
              <a:spcBef>
                <a:spcPts val="0"/>
              </a:spcBef>
              <a:spcAft>
                <a:spcPts val="0"/>
              </a:spcAft>
              <a:buSzPts val="2400"/>
              <a:buChar char="●"/>
            </a:pPr>
            <a:r>
              <a:rPr b="1" i="1" lang="mt-MT"/>
              <a:t>Populist/activist organisations</a:t>
            </a:r>
            <a:r>
              <a:rPr lang="mt-MT"/>
              <a:t>: consciousness raising and political action</a:t>
            </a:r>
            <a:endParaRPr/>
          </a:p>
          <a:p>
            <a:pPr indent="-381000" lvl="0" marL="457200" rtl="0" algn="l">
              <a:lnSpc>
                <a:spcPct val="90000"/>
              </a:lnSpc>
              <a:spcBef>
                <a:spcPts val="0"/>
              </a:spcBef>
              <a:spcAft>
                <a:spcPts val="0"/>
              </a:spcAft>
              <a:buSzPts val="2400"/>
              <a:buChar char="●"/>
            </a:pPr>
            <a:r>
              <a:rPr b="1" i="1" lang="mt-MT"/>
              <a:t>Umbrella/co-ordinating organisations</a:t>
            </a:r>
            <a:r>
              <a:rPr lang="mt-MT"/>
              <a:t>: promotes political issues</a:t>
            </a:r>
            <a:endParaRPr/>
          </a:p>
          <a:p>
            <a:pPr indent="-381000" lvl="0" marL="457200" rtl="0" algn="l">
              <a:lnSpc>
                <a:spcPct val="90000"/>
              </a:lnSpc>
              <a:spcBef>
                <a:spcPts val="0"/>
              </a:spcBef>
              <a:spcAft>
                <a:spcPts val="0"/>
              </a:spcAft>
              <a:buSzPts val="2400"/>
              <a:buChar char="●"/>
            </a:pPr>
            <a:r>
              <a:rPr b="1" i="1" lang="mt-MT"/>
              <a:t>Disability arts</a:t>
            </a:r>
            <a:r>
              <a:rPr lang="mt-MT"/>
              <a:t>: cultural self-expression for people with disability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2"/>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mt-MT"/>
              <a:t>Identity and Action</a:t>
            </a:r>
            <a:endParaRPr/>
          </a:p>
        </p:txBody>
      </p:sp>
      <p:sp>
        <p:nvSpPr>
          <p:cNvPr id="225" name="Google Shape;225;p42"/>
          <p:cNvSpPr txBox="1"/>
          <p:nvPr>
            <p:ph idx="1" type="body"/>
          </p:nvPr>
        </p:nvSpPr>
        <p:spPr>
          <a:xfrm>
            <a:off x="831850" y="2484525"/>
            <a:ext cx="6385800" cy="3928200"/>
          </a:xfrm>
          <a:prstGeom prst="rect">
            <a:avLst/>
          </a:prstGeom>
          <a:noFill/>
          <a:ln>
            <a:noFill/>
          </a:ln>
        </p:spPr>
        <p:txBody>
          <a:bodyPr anchorCtr="0" anchor="t" bIns="45700" lIns="91425" spcFirstLastPara="1" rIns="91425" wrap="square" tIns="45700">
            <a:normAutofit/>
          </a:bodyPr>
          <a:lstStyle/>
          <a:p>
            <a:pPr indent="-47625" lvl="0" marL="0" rtl="0" algn="l">
              <a:lnSpc>
                <a:spcPct val="90000"/>
              </a:lnSpc>
              <a:spcBef>
                <a:spcPts val="0"/>
              </a:spcBef>
              <a:spcAft>
                <a:spcPts val="0"/>
              </a:spcAft>
              <a:buClr>
                <a:schemeClr val="dk1"/>
              </a:buClr>
              <a:buSzPts val="2800"/>
              <a:buNone/>
            </a:pPr>
            <a:r>
              <a:rPr lang="mt-MT"/>
              <a:t>The movement of people with disability is not seen as representative of all people with disability</a:t>
            </a:r>
            <a:endParaRPr/>
          </a:p>
          <a:p>
            <a:pPr indent="-47625" lvl="0" marL="0" rtl="0" algn="l">
              <a:lnSpc>
                <a:spcPct val="90000"/>
              </a:lnSpc>
              <a:spcBef>
                <a:spcPts val="1000"/>
              </a:spcBef>
              <a:spcAft>
                <a:spcPts val="0"/>
              </a:spcAft>
              <a:buClr>
                <a:schemeClr val="dk1"/>
              </a:buClr>
              <a:buSzPts val="2800"/>
              <a:buNone/>
            </a:pPr>
            <a:r>
              <a:rPr lang="mt-MT"/>
              <a:t>People with physical, intellectual and sensory impairments feel underrepresented in disability politics</a:t>
            </a:r>
            <a:endParaRPr/>
          </a:p>
          <a:p>
            <a:pPr indent="-47625" lvl="0" marL="0" rtl="0" algn="l">
              <a:lnSpc>
                <a:spcPct val="90000"/>
              </a:lnSpc>
              <a:spcBef>
                <a:spcPts val="1000"/>
              </a:spcBef>
              <a:spcAft>
                <a:spcPts val="0"/>
              </a:spcAft>
              <a:buClr>
                <a:schemeClr val="dk1"/>
              </a:buClr>
              <a:buSzPts val="2800"/>
              <a:buNone/>
            </a:pPr>
            <a:r>
              <a:t/>
            </a:r>
            <a:endParaRPr/>
          </a:p>
        </p:txBody>
      </p:sp>
      <p:pic>
        <p:nvPicPr>
          <p:cNvPr id="226" name="Google Shape;226;p42"/>
          <p:cNvPicPr preferRelativeResize="0"/>
          <p:nvPr/>
        </p:nvPicPr>
        <p:blipFill rotWithShape="1">
          <a:blip r:embed="rId3">
            <a:alphaModFix/>
          </a:blip>
          <a:srcRect b="0" l="40137" r="0" t="0"/>
          <a:stretch/>
        </p:blipFill>
        <p:spPr>
          <a:xfrm>
            <a:off x="7390775" y="2508375"/>
            <a:ext cx="4129800" cy="388051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3"/>
          <p:cNvSpPr txBox="1"/>
          <p:nvPr>
            <p:ph type="title"/>
          </p:nvPr>
        </p:nvSpPr>
        <p:spPr>
          <a:xfrm>
            <a:off x="815225" y="1491352"/>
            <a:ext cx="10561500" cy="744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5. Disability &amp; Social Divisions</a:t>
            </a:r>
            <a:endParaRPr/>
          </a:p>
        </p:txBody>
      </p:sp>
      <p:sp>
        <p:nvSpPr>
          <p:cNvPr id="232" name="Google Shape;232;p43"/>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chemeClr val="dk1"/>
              </a:buClr>
              <a:buSzPct val="100000"/>
              <a:buNone/>
            </a:pPr>
            <a:r>
              <a:rPr b="1" lang="mt-MT"/>
              <a:t>THREE</a:t>
            </a:r>
            <a:r>
              <a:rPr lang="mt-MT"/>
              <a:t> mainstream sociological approaches which try to understand the relationship between social divisions and deprivation (Payne &amp; Harrison, 2020)</a:t>
            </a:r>
            <a:endParaRPr/>
          </a:p>
          <a:p>
            <a:pPr indent="-393065" lvl="0" marL="457200" rtl="0" algn="l">
              <a:lnSpc>
                <a:spcPct val="90000"/>
              </a:lnSpc>
              <a:spcBef>
                <a:spcPts val="1000"/>
              </a:spcBef>
              <a:spcAft>
                <a:spcPts val="0"/>
              </a:spcAft>
              <a:buSzPct val="100000"/>
              <a:buAutoNum type="arabicPeriod"/>
            </a:pPr>
            <a:r>
              <a:rPr b="1" i="1" lang="mt-MT"/>
              <a:t>Weberian approach</a:t>
            </a:r>
            <a:r>
              <a:rPr i="1" lang="mt-MT"/>
              <a:t> </a:t>
            </a:r>
            <a:r>
              <a:rPr lang="mt-MT"/>
              <a:t>– constrained ability to sell their labour to employers affects life-chances</a:t>
            </a:r>
            <a:endParaRPr/>
          </a:p>
          <a:p>
            <a:pPr indent="0" lvl="0" marL="457200" rtl="0" algn="l">
              <a:lnSpc>
                <a:spcPct val="90000"/>
              </a:lnSpc>
              <a:spcBef>
                <a:spcPts val="1000"/>
              </a:spcBef>
              <a:spcAft>
                <a:spcPts val="0"/>
              </a:spcAft>
              <a:buNone/>
            </a:pPr>
            <a:r>
              <a:rPr i="1" lang="mt-MT"/>
              <a:t>Approach does not explain why a disproportionate number of people with disability are among the ranks of the semi-skilled and unemployed</a:t>
            </a:r>
            <a:endParaRPr i="1"/>
          </a:p>
          <a:p>
            <a:pPr indent="0" lvl="0" marL="457200" rtl="0" algn="l">
              <a:lnSpc>
                <a:spcPct val="90000"/>
              </a:lnSpc>
              <a:spcBef>
                <a:spcPts val="1000"/>
              </a:spcBef>
              <a:spcAft>
                <a:spcPts val="0"/>
              </a:spcAft>
              <a:buNone/>
            </a:pPr>
            <a:r>
              <a:rPr i="1" lang="mt-MT"/>
              <a:t>Women with disability are more likely to face unemployment</a:t>
            </a:r>
            <a:endParaRPr i="1"/>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4"/>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mt-MT"/>
              <a:t>Disability &amp; Social Divisions</a:t>
            </a:r>
            <a:endParaRPr/>
          </a:p>
        </p:txBody>
      </p:sp>
      <p:sp>
        <p:nvSpPr>
          <p:cNvPr id="238" name="Google Shape;238;p44"/>
          <p:cNvSpPr txBox="1"/>
          <p:nvPr>
            <p:ph idx="1" type="body"/>
          </p:nvPr>
        </p:nvSpPr>
        <p:spPr>
          <a:xfrm>
            <a:off x="831850" y="2710925"/>
            <a:ext cx="5264100" cy="35724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None/>
            </a:pPr>
            <a:r>
              <a:rPr b="1" lang="mt-MT"/>
              <a:t>2. </a:t>
            </a:r>
            <a:r>
              <a:rPr b="1" i="1" lang="mt-MT"/>
              <a:t>Consumption sector theory</a:t>
            </a:r>
            <a:endParaRPr b="1"/>
          </a:p>
          <a:p>
            <a:pPr indent="-381000" lvl="0" marL="457200" rtl="0" algn="l">
              <a:lnSpc>
                <a:spcPct val="90000"/>
              </a:lnSpc>
              <a:spcBef>
                <a:spcPts val="1000"/>
              </a:spcBef>
              <a:spcAft>
                <a:spcPts val="0"/>
              </a:spcAft>
              <a:buSzPts val="2400"/>
              <a:buChar char="●"/>
            </a:pPr>
            <a:r>
              <a:rPr lang="mt-MT"/>
              <a:t>People with disability</a:t>
            </a:r>
            <a:r>
              <a:rPr lang="mt-MT"/>
              <a:t> are excluded from mainstream consumption sectors (housing, education)</a:t>
            </a:r>
            <a:endParaRPr/>
          </a:p>
          <a:p>
            <a:pPr indent="0" lvl="0" marL="457200" rtl="0" algn="l">
              <a:lnSpc>
                <a:spcPct val="90000"/>
              </a:lnSpc>
              <a:spcBef>
                <a:spcPts val="1000"/>
              </a:spcBef>
              <a:spcAft>
                <a:spcPts val="0"/>
              </a:spcAft>
              <a:buNone/>
            </a:pPr>
            <a:r>
              <a:t/>
            </a:r>
            <a:endParaRPr/>
          </a:p>
          <a:p>
            <a:pPr indent="-381000" lvl="0" marL="457200" rtl="0" algn="l">
              <a:lnSpc>
                <a:spcPct val="90000"/>
              </a:lnSpc>
              <a:spcBef>
                <a:spcPts val="1000"/>
              </a:spcBef>
              <a:spcAft>
                <a:spcPts val="0"/>
              </a:spcAft>
              <a:buSzPts val="2400"/>
              <a:buChar char="●"/>
            </a:pPr>
            <a:r>
              <a:rPr lang="mt-MT"/>
              <a:t>Segregated in special disability programmes</a:t>
            </a:r>
            <a:endParaRPr/>
          </a:p>
        </p:txBody>
      </p:sp>
      <p:pic>
        <p:nvPicPr>
          <p:cNvPr id="239" name="Google Shape;239;p44"/>
          <p:cNvPicPr preferRelativeResize="0"/>
          <p:nvPr/>
        </p:nvPicPr>
        <p:blipFill rotWithShape="1">
          <a:blip r:embed="rId3">
            <a:alphaModFix/>
          </a:blip>
          <a:srcRect b="8858" l="0" r="13755" t="0"/>
          <a:stretch/>
        </p:blipFill>
        <p:spPr>
          <a:xfrm>
            <a:off x="6279850" y="2710925"/>
            <a:ext cx="5067599" cy="357224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5"/>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lang="mt-MT"/>
              <a:t>Disability &amp; Social Divisions</a:t>
            </a:r>
            <a:endParaRPr/>
          </a:p>
        </p:txBody>
      </p:sp>
      <p:sp>
        <p:nvSpPr>
          <p:cNvPr id="245" name="Google Shape;245;p45"/>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None/>
            </a:pPr>
            <a:r>
              <a:rPr b="1" lang="mt-MT"/>
              <a:t>3. </a:t>
            </a:r>
            <a:r>
              <a:rPr b="1" i="1" lang="mt-MT"/>
              <a:t>Marxism and the non-working poor</a:t>
            </a:r>
            <a:endParaRPr b="1"/>
          </a:p>
          <a:p>
            <a:pPr indent="-381000" lvl="0" marL="457200" rtl="0" algn="l">
              <a:lnSpc>
                <a:spcPct val="90000"/>
              </a:lnSpc>
              <a:spcBef>
                <a:spcPts val="1000"/>
              </a:spcBef>
              <a:spcAft>
                <a:spcPts val="0"/>
              </a:spcAft>
              <a:buSzPts val="2400"/>
              <a:buChar char="●"/>
            </a:pPr>
            <a:r>
              <a:rPr lang="mt-MT"/>
              <a:t>This underclass is excluded from satisfactory education and training</a:t>
            </a:r>
            <a:endParaRPr/>
          </a:p>
          <a:p>
            <a:pPr indent="-381000" lvl="0" marL="457200" rtl="0" algn="l">
              <a:lnSpc>
                <a:spcPct val="90000"/>
              </a:lnSpc>
              <a:spcBef>
                <a:spcPts val="0"/>
              </a:spcBef>
              <a:spcAft>
                <a:spcPts val="0"/>
              </a:spcAft>
              <a:buSzPts val="2400"/>
              <a:buChar char="●"/>
            </a:pPr>
            <a:r>
              <a:rPr lang="mt-MT"/>
              <a:t>Leads to long-term unemployment</a:t>
            </a:r>
            <a:endParaRPr/>
          </a:p>
          <a:p>
            <a:pPr indent="-381000" lvl="0" marL="457200" rtl="0" algn="l">
              <a:lnSpc>
                <a:spcPct val="90000"/>
              </a:lnSpc>
              <a:spcBef>
                <a:spcPts val="0"/>
              </a:spcBef>
              <a:spcAft>
                <a:spcPts val="0"/>
              </a:spcAft>
              <a:buSzPts val="2400"/>
              <a:buChar char="●"/>
            </a:pPr>
            <a:r>
              <a:rPr lang="mt-MT"/>
              <a:t>Non-working poor are used as ‘reserve army’ when there is an economic boom</a:t>
            </a:r>
            <a:endParaRPr/>
          </a:p>
          <a:p>
            <a:pPr indent="-381000" lvl="0" marL="457200" rtl="0" algn="l">
              <a:lnSpc>
                <a:spcPct val="90000"/>
              </a:lnSpc>
              <a:spcBef>
                <a:spcPts val="0"/>
              </a:spcBef>
              <a:spcAft>
                <a:spcPts val="0"/>
              </a:spcAft>
              <a:buSzPts val="2400"/>
              <a:buChar char="●"/>
            </a:pPr>
            <a:r>
              <a:rPr lang="mt-MT"/>
              <a:t>Segregated into special employment programmes when there is a slump</a:t>
            </a:r>
            <a:endParaRPr/>
          </a:p>
          <a:p>
            <a:pPr indent="-381000" lvl="0" marL="457200" rtl="0" algn="l">
              <a:lnSpc>
                <a:spcPct val="90000"/>
              </a:lnSpc>
              <a:spcBef>
                <a:spcPts val="0"/>
              </a:spcBef>
              <a:spcAft>
                <a:spcPts val="0"/>
              </a:spcAft>
              <a:buSzPts val="2400"/>
              <a:buChar char="●"/>
            </a:pPr>
            <a:r>
              <a:rPr lang="mt-MT"/>
              <a:t>Or given non-work related benefits to decrease unemployment rate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9"/>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Dynamite</a:t>
            </a:r>
            <a:endParaRPr/>
          </a:p>
        </p:txBody>
      </p:sp>
      <p:sp>
        <p:nvSpPr>
          <p:cNvPr id="76" name="Google Shape;76;p19"/>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"Dynamite" Hip Hop by Infinite Flow - An Inclusive Dance Company</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mt-MT"/>
              <a:t>www.InfiniteFlowDance.org</a:t>
            </a:r>
            <a:endParaRPr/>
          </a:p>
        </p:txBody>
      </p:sp>
      <p:pic>
        <p:nvPicPr>
          <p:cNvPr descr="www.InfiniteFlowDance.org&#10;Booking: Marisa@InfiniteFlowDance.org&#10;&#10;We believe each person has a dancer inside them. We don't use the word &quot;adapt&quot;. Instead, we use the word &quot;translate&quot;. Each person has a unique body and each person translates movement into their own unique body. Our vision is to make dance accessible to all and create a world where we all accept and celebrate each other's differences. Are you a leader, artist, activist, educator, influencer, super parent, etc interested in working collaboratively with us towards this vision? If you are, join our new Facebook group: https://www.facebook.com/groups/InclusiveDanceLeaders/&#10;&#10;Credits:&#10;Choreography: Kima Dima&#10;Dancers: Auti Angel, Shaheem Royal Sanchez, Marc Lafleur, Marisa Hamamoto, Mia Schaikewitz, Kima Dima&#10;Music: Taio Cruz &quot;Dynamite (remix)&quot;&#10;Video: Robert Fisher" id="77" name="Google Shape;77;p19" title="&quot;Dynamite&quot; Hip Hop by Infinite Flow - An Inclusive Dance Company">
            <a:hlinkClick r:id="rId3"/>
          </p:cNvPr>
          <p:cNvPicPr preferRelativeResize="0"/>
          <p:nvPr/>
        </p:nvPicPr>
        <p:blipFill>
          <a:blip r:embed="rId4">
            <a:alphaModFix/>
          </a:blip>
          <a:stretch>
            <a:fillRect/>
          </a:stretch>
        </p:blipFill>
        <p:spPr>
          <a:xfrm>
            <a:off x="379914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
                                        </p:tgtEl>
                                        <p:attrNameLst>
                                          <p:attrName>style.visibility</p:attrName>
                                        </p:attrNameLst>
                                      </p:cBhvr>
                                      <p:to>
                                        <p:strVal val="visible"/>
                                      </p:to>
                                    </p:set>
                                    <p:animEffect filter="fade" transition="in">
                                      <p:cBhvr>
                                        <p:cTn dur="1000"/>
                                        <p:tgtEl>
                                          <p:spTgt spid="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6"/>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Invisibility </a:t>
            </a:r>
            <a:endParaRPr/>
          </a:p>
        </p:txBody>
      </p:sp>
      <p:sp>
        <p:nvSpPr>
          <p:cNvPr id="251" name="Google Shape;251;p46"/>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Addressing the invisibility of women and girls with disabilities</a:t>
            </a:r>
            <a:endParaRPr/>
          </a:p>
        </p:txBody>
      </p:sp>
      <p:pic>
        <p:nvPicPr>
          <p:cNvPr descr="One fifth of the world’s women remain invisible and marginalised, both because of their gender and their disabilities&#10;&#10;Compared to other women, they are two to five times more likely to experience violence &#10;&#10;They have lower incomes, lower levels of education and more unmet health needs&#10;&#10;Addressing the exclusion of women and girls with disabilities must be given much greater priority&#10;&#10;The way forward must involve:&#10; &#10;1- their full participation in policy and decision-making that affect women and persons with disabilities&#10;&#10; 2- de-institutionalisation and legal capacity reforms to eliminate all forms of&#10;substituted decision-making&#10;&#10;&quot;It is high time to take a firm commitment to reverse the exclusion of women and girls with disabilities. The first step must be the acknowledgment of their untapped strength and resilience, so that they themselves can lead the way forward.&quot; Dunja Mijatović, Council of Europe Commissioner for Human Rights&#10;&#10;Read more: https://bit.ly/3uXJ7M5&#10;Learn more: https://www.coe.int/en/web/commissioner" id="252" name="Google Shape;252;p46" title="Addressing the invisibility of women and girls with disabilities">
            <a:hlinkClick r:id="rId3"/>
          </p:cNvPr>
          <p:cNvPicPr preferRelativeResize="0"/>
          <p:nvPr/>
        </p:nvPicPr>
        <p:blipFill>
          <a:blip r:embed="rId4">
            <a:alphaModFix/>
          </a:blip>
          <a:stretch>
            <a:fillRect/>
          </a:stretch>
        </p:blipFill>
        <p:spPr>
          <a:xfrm>
            <a:off x="3689570"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1000"/>
                                        <p:tgtEl>
                                          <p:spTgt spid="2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7"/>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Clr>
                <a:schemeClr val="dk1"/>
              </a:buClr>
              <a:buSzPct val="110000"/>
              <a:buFont typeface="Calibri"/>
              <a:buNone/>
            </a:pPr>
            <a:r>
              <a:rPr lang="mt-MT"/>
              <a:t>Invisibility of Women with Disability</a:t>
            </a:r>
            <a:endParaRPr/>
          </a:p>
        </p:txBody>
      </p:sp>
      <p:sp>
        <p:nvSpPr>
          <p:cNvPr id="258" name="Google Shape;258;p47"/>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rmAutofit lnSpcReduction="10000"/>
          </a:bodyPr>
          <a:lstStyle/>
          <a:p>
            <a:pPr indent="-381000" lvl="0" marL="457200" rtl="0" algn="l">
              <a:lnSpc>
                <a:spcPct val="90000"/>
              </a:lnSpc>
              <a:spcBef>
                <a:spcPts val="0"/>
              </a:spcBef>
              <a:spcAft>
                <a:spcPts val="0"/>
              </a:spcAft>
              <a:buSzPts val="2400"/>
              <a:buChar char="●"/>
            </a:pPr>
            <a:r>
              <a:rPr lang="mt-MT"/>
              <a:t>Approaches mentioned did not focus on the experiences of women with disability</a:t>
            </a:r>
            <a:endParaRPr/>
          </a:p>
          <a:p>
            <a:pPr indent="-381000" lvl="0" marL="457200" rtl="0" algn="l">
              <a:lnSpc>
                <a:spcPct val="90000"/>
              </a:lnSpc>
              <a:spcBef>
                <a:spcPts val="0"/>
              </a:spcBef>
              <a:spcAft>
                <a:spcPts val="0"/>
              </a:spcAft>
              <a:buSzPts val="2400"/>
              <a:buChar char="●"/>
            </a:pPr>
            <a:r>
              <a:rPr lang="mt-MT"/>
              <a:t>These face higher incidence of </a:t>
            </a:r>
            <a:r>
              <a:rPr b="1" lang="mt-MT"/>
              <a:t>low-paid, low-status</a:t>
            </a:r>
            <a:r>
              <a:rPr lang="mt-MT"/>
              <a:t>, and </a:t>
            </a:r>
            <a:r>
              <a:rPr b="1" lang="mt-MT"/>
              <a:t>part-time work</a:t>
            </a:r>
            <a:endParaRPr/>
          </a:p>
          <a:p>
            <a:pPr indent="-381000" lvl="0" marL="457200" rtl="0" algn="l">
              <a:lnSpc>
                <a:spcPct val="90000"/>
              </a:lnSpc>
              <a:spcBef>
                <a:spcPts val="0"/>
              </a:spcBef>
              <a:spcAft>
                <a:spcPts val="0"/>
              </a:spcAft>
              <a:buSzPts val="2400"/>
              <a:buChar char="●"/>
            </a:pPr>
            <a:r>
              <a:rPr lang="mt-MT"/>
              <a:t>Disabled women fail to conform to popular cultural body images</a:t>
            </a:r>
            <a:endParaRPr/>
          </a:p>
          <a:p>
            <a:pPr indent="-381000" lvl="0" marL="457200" rtl="0" algn="l">
              <a:lnSpc>
                <a:spcPct val="90000"/>
              </a:lnSpc>
              <a:spcBef>
                <a:spcPts val="0"/>
              </a:spcBef>
              <a:spcAft>
                <a:spcPts val="0"/>
              </a:spcAft>
              <a:buSzPts val="2400"/>
              <a:buChar char="●"/>
            </a:pPr>
            <a:r>
              <a:rPr lang="mt-MT"/>
              <a:t>Seen as unattractive and non-sexual</a:t>
            </a:r>
            <a:endParaRPr/>
          </a:p>
          <a:p>
            <a:pPr indent="-381000" lvl="0" marL="457200" rtl="0" algn="l">
              <a:lnSpc>
                <a:spcPct val="90000"/>
              </a:lnSpc>
              <a:spcBef>
                <a:spcPts val="0"/>
              </a:spcBef>
              <a:spcAft>
                <a:spcPts val="0"/>
              </a:spcAft>
              <a:buSzPts val="2400"/>
              <a:buChar char="●"/>
            </a:pPr>
            <a:r>
              <a:rPr lang="mt-MT"/>
              <a:t>Less likely to find a lifelong partner if heterosexual</a:t>
            </a:r>
            <a:endParaRPr/>
          </a:p>
          <a:p>
            <a:pPr indent="-381000" lvl="0" marL="457200" rtl="0" algn="l">
              <a:lnSpc>
                <a:spcPct val="90000"/>
              </a:lnSpc>
              <a:spcBef>
                <a:spcPts val="0"/>
              </a:spcBef>
              <a:spcAft>
                <a:spcPts val="0"/>
              </a:spcAft>
              <a:buSzPts val="2400"/>
              <a:buChar char="●"/>
            </a:pPr>
            <a:r>
              <a:rPr lang="mt-MT"/>
              <a:t>Less likely to be allowed to have children, especially if they have intellectual disabilities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8"/>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83333"/>
              <a:buFont typeface="Calibri"/>
              <a:buNone/>
            </a:pPr>
            <a:r>
              <a:rPr lang="mt-MT"/>
              <a:t>Gender, disability and sex</a:t>
            </a:r>
            <a:endParaRPr/>
          </a:p>
        </p:txBody>
      </p:sp>
      <p:sp>
        <p:nvSpPr>
          <p:cNvPr id="264" name="Google Shape;264;p48"/>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An intersectional approach</a:t>
            </a:r>
            <a:endParaRPr/>
          </a:p>
        </p:txBody>
      </p:sp>
      <p:pic>
        <p:nvPicPr>
          <p:cNvPr id="265" name="Google Shape;265;p48" title="AcceSex: How to be Intersectional on Disability, Gender and Sexual and Reproductive Health">
            <a:hlinkClick r:id="rId3"/>
          </p:cNvPr>
          <p:cNvPicPr preferRelativeResize="0"/>
          <p:nvPr/>
        </p:nvPicPr>
        <p:blipFill>
          <a:blip r:embed="rId4">
            <a:alphaModFix/>
          </a:blip>
          <a:stretch>
            <a:fillRect/>
          </a:stretch>
        </p:blipFill>
        <p:spPr>
          <a:xfrm>
            <a:off x="3703845" y="1503675"/>
            <a:ext cx="8145550" cy="4581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1000"/>
                                        <p:tgtEl>
                                          <p:spTgt spid="2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9"/>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a:t>6. </a:t>
            </a:r>
            <a:r>
              <a:rPr lang="mt-MT"/>
              <a:t>Diversability a new term from a movement of people with disability</a:t>
            </a:r>
            <a:endParaRPr/>
          </a:p>
        </p:txBody>
      </p:sp>
      <p:sp>
        <p:nvSpPr>
          <p:cNvPr id="272" name="Google Shape;272;p49"/>
          <p:cNvSpPr txBox="1"/>
          <p:nvPr>
            <p:ph idx="1" type="body"/>
          </p:nvPr>
        </p:nvSpPr>
        <p:spPr>
          <a:xfrm>
            <a:off x="815225" y="292898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The term Diversability embraces the uniqueness and potential in every human being, disabled or non-disabled.</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mt-MT"/>
              <a:t>Diversabilities refer to physical, cognitive, developmental, learning, and/or neurological differences, or diversity, in ability levels.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50"/>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mt-MT"/>
              <a:t>Meet:</a:t>
            </a:r>
            <a:endParaRPr/>
          </a:p>
          <a:p>
            <a:pPr indent="0" lvl="0" marL="0" rtl="0" algn="l">
              <a:spcBef>
                <a:spcPts val="0"/>
              </a:spcBef>
              <a:spcAft>
                <a:spcPts val="0"/>
              </a:spcAft>
              <a:buNone/>
            </a:pPr>
            <a:r>
              <a:rPr lang="mt-MT"/>
              <a:t>Tiffany Yu</a:t>
            </a:r>
            <a:endParaRPr/>
          </a:p>
        </p:txBody>
      </p:sp>
      <p:sp>
        <p:nvSpPr>
          <p:cNvPr id="279" name="Google Shape;279;p50"/>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At the age of 9, Tiffany Yu became disabled as a result of a car accident that also took the life of her father. Twelve years later in 2009, Tiffany started </a:t>
            </a:r>
            <a:r>
              <a:rPr lang="mt-MT" u="sng">
                <a:solidFill>
                  <a:schemeClr val="hlink"/>
                </a:solidFill>
                <a:hlinkClick r:id="rId3"/>
              </a:rPr>
              <a:t>Diversability</a:t>
            </a:r>
            <a:r>
              <a:rPr lang="mt-MT"/>
              <a:t> as a student club at Georgetown University. </a:t>
            </a:r>
            <a:endParaRPr/>
          </a:p>
          <a:p>
            <a:pPr indent="0" lvl="0" marL="0" rtl="0" algn="l">
              <a:spcBef>
                <a:spcPts val="1000"/>
              </a:spcBef>
              <a:spcAft>
                <a:spcPts val="0"/>
              </a:spcAft>
              <a:buNone/>
            </a:pPr>
            <a:r>
              <a:rPr i="1" lang="mt-MT"/>
              <a:t>“Diversability  is disability-owned, Asian American-owned, and woman-owned.” - </a:t>
            </a:r>
            <a:r>
              <a:rPr lang="mt-MT"/>
              <a:t>Tiffany Yu</a:t>
            </a:r>
            <a:endParaRPr/>
          </a:p>
        </p:txBody>
      </p:sp>
      <p:pic>
        <p:nvPicPr>
          <p:cNvPr descr="In just a matter of moments, everything changed for Tiffany Yu. But her new disability wasn't the most difficult thing to overcome. In this talk, Tiffany explains what can be the most challenging aspect of disability, and how it's propelled her into a life of community building. Tiffany Yu is the Founder of Diversability, an award-winning social enterprise to created to rebrand disability through the power of community. Previously, she was an investment banker at Goldman Sachs and Director of Business Development for Sean “Diddy” Combs’ REVOLT TV. This talk was given at a TEDx event using the TED conference format but independently organized by a local community. Learn more at https://www.ted.com/tedx" id="280" name="Google Shape;280;p50" title="The Power of Exclusion | Tiffany Yu | TEDxBethesda">
            <a:hlinkClick r:id="rId4"/>
          </p:cNvPr>
          <p:cNvPicPr preferRelativeResize="0"/>
          <p:nvPr/>
        </p:nvPicPr>
        <p:blipFill>
          <a:blip r:embed="rId5">
            <a:alphaModFix/>
          </a:blip>
          <a:stretch>
            <a:fillRect/>
          </a:stretch>
        </p:blipFill>
        <p:spPr>
          <a:xfrm>
            <a:off x="371629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0"/>
                                        </p:tgtEl>
                                        <p:attrNameLst>
                                          <p:attrName>style.visibility</p:attrName>
                                        </p:attrNameLst>
                                      </p:cBhvr>
                                      <p:to>
                                        <p:strVal val="visible"/>
                                      </p:to>
                                    </p:set>
                                    <p:animEffect filter="fade" transition="in">
                                      <p:cBhvr>
                                        <p:cTn dur="1000"/>
                                        <p:tgtEl>
                                          <p:spTgt spid="28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1"/>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mt-MT"/>
              <a:t>Diversability</a:t>
            </a:r>
            <a:endParaRPr/>
          </a:p>
        </p:txBody>
      </p:sp>
      <p:sp>
        <p:nvSpPr>
          <p:cNvPr id="287" name="Google Shape;287;p51"/>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i="1" lang="mt-MT"/>
              <a:t>"The word "disabilities" is associated with the past and people's negative experiences with institutions. I am looking to change the word to "diversabilities" because these institutions are now closed and I want to focus instead on the abilities of people now and in the future. People with diversabilities do not want to be a burden to society, but instead want to be contributors and participants in society." </a:t>
            </a:r>
            <a:r>
              <a:rPr lang="mt-MT"/>
              <a:t>- </a:t>
            </a:r>
            <a:r>
              <a:rPr lang="mt-MT"/>
              <a:t>Shelley Decoste, Self Advocacy Movement campaigning for the term diversability</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52"/>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mt-MT"/>
              <a:t>Diversability (cont…)</a:t>
            </a:r>
            <a:endParaRPr/>
          </a:p>
        </p:txBody>
      </p:sp>
      <p:sp>
        <p:nvSpPr>
          <p:cNvPr id="294" name="Google Shape;294;p52"/>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mt-MT"/>
              <a:t>In the United Kingdom the U.K. </a:t>
            </a:r>
            <a:r>
              <a:rPr lang="mt-MT" u="sng">
                <a:solidFill>
                  <a:schemeClr val="hlink"/>
                </a:solidFill>
                <a:hlinkClick r:id="rId3"/>
              </a:rPr>
              <a:t>Diversability Card</a:t>
            </a:r>
            <a:r>
              <a:rPr lang="mt-MT"/>
              <a:t> is the official discount card for people with disabilities, and provides exclusive and market leading discounts with brands, service and entertainment providers.</a:t>
            </a:r>
            <a:endParaRPr/>
          </a:p>
          <a:p>
            <a:pPr indent="0" lvl="0" marL="0" rtl="0" algn="l">
              <a:spcBef>
                <a:spcPts val="1000"/>
              </a:spcBef>
              <a:spcAft>
                <a:spcPts val="0"/>
              </a:spcAft>
              <a:buNone/>
            </a:pPr>
            <a:r>
              <a:rPr lang="mt-MT"/>
              <a:t>The DiversAbility Network is the professional network for all European Central Bank (ECB) staff with long-term health-related impairments.For more information: </a:t>
            </a:r>
            <a:r>
              <a:rPr lang="mt-MT" u="sng">
                <a:solidFill>
                  <a:schemeClr val="hlink"/>
                </a:solidFill>
                <a:hlinkClick r:id="rId4"/>
              </a:rPr>
              <a:t>Diversability.Network@ecb.europa.eu</a:t>
            </a:r>
            <a:r>
              <a:rPr lang="mt-MT"/>
              <a:t> </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mt-MT"/>
              <a:t>Resources</a:t>
            </a:r>
            <a:endParaRPr/>
          </a:p>
        </p:txBody>
      </p:sp>
      <p:sp>
        <p:nvSpPr>
          <p:cNvPr id="306" name="Google Shape;306;p54"/>
          <p:cNvSpPr txBox="1"/>
          <p:nvPr>
            <p:ph idx="1" type="body"/>
          </p:nvPr>
        </p:nvSpPr>
        <p:spPr>
          <a:xfrm>
            <a:off x="831850" y="2406124"/>
            <a:ext cx="10515600" cy="4161600"/>
          </a:xfrm>
          <a:prstGeom prst="rect">
            <a:avLst/>
          </a:prstGeom>
        </p:spPr>
        <p:txBody>
          <a:bodyPr anchorCtr="0" anchor="t" bIns="45700" lIns="91425" spcFirstLastPara="1" rIns="91425" wrap="square" tIns="45700">
            <a:noAutofit/>
          </a:bodyPr>
          <a:lstStyle/>
          <a:p>
            <a:pPr indent="-349250" lvl="0" marL="457200" rtl="0" algn="l">
              <a:lnSpc>
                <a:spcPct val="100000"/>
              </a:lnSpc>
              <a:spcBef>
                <a:spcPts val="0"/>
              </a:spcBef>
              <a:spcAft>
                <a:spcPts val="0"/>
              </a:spcAft>
              <a:buSzPts val="1900"/>
              <a:buFont typeface="Verdana"/>
              <a:buChar char="●"/>
            </a:pPr>
            <a:r>
              <a:rPr b="1" lang="mt-MT" sz="1900" u="sng">
                <a:solidFill>
                  <a:srgbClr val="1155CC"/>
                </a:solidFill>
                <a:hlinkClick r:id="rId3">
                  <a:extLst>
                    <a:ext uri="{A12FA001-AC4F-418D-AE19-62706E023703}">
                      <ahyp:hlinkClr val="tx"/>
                    </a:ext>
                  </a:extLst>
                </a:hlinkClick>
              </a:rPr>
              <a:t>Convention on the Rights of Persons with Disabilities [A/RES/61/106] | United Nations Enable</a:t>
            </a:r>
            <a:r>
              <a:rPr b="1" lang="mt-MT" sz="1900">
                <a:solidFill>
                  <a:srgbClr val="000000"/>
                </a:solidFill>
              </a:rPr>
              <a:t> </a:t>
            </a:r>
            <a:endParaRPr b="1" sz="1900">
              <a:solidFill>
                <a:srgbClr val="000000"/>
              </a:solidFill>
            </a:endParaRPr>
          </a:p>
          <a:p>
            <a:pPr indent="-349250" lvl="0" marL="457200" rtl="0" algn="l">
              <a:lnSpc>
                <a:spcPct val="100000"/>
              </a:lnSpc>
              <a:spcBef>
                <a:spcPts val="0"/>
              </a:spcBef>
              <a:spcAft>
                <a:spcPts val="0"/>
              </a:spcAft>
              <a:buSzPts val="1900"/>
              <a:buFont typeface="Verdana"/>
              <a:buChar char="●"/>
            </a:pPr>
            <a:r>
              <a:rPr b="1" lang="mt-MT" sz="1900" u="sng">
                <a:solidFill>
                  <a:srgbClr val="1155CC"/>
                </a:solidFill>
                <a:hlinkClick r:id="rId4">
                  <a:extLst>
                    <a:ext uri="{A12FA001-AC4F-418D-AE19-62706E023703}">
                      <ahyp:hlinkClr val="tx"/>
                    </a:ext>
                  </a:extLst>
                </a:hlinkClick>
              </a:rPr>
              <a:t>WHO Policy on disability</a:t>
            </a:r>
            <a:r>
              <a:rPr b="1" lang="mt-MT" sz="1900">
                <a:solidFill>
                  <a:srgbClr val="000000"/>
                </a:solidFill>
              </a:rPr>
              <a:t> </a:t>
            </a:r>
            <a:endParaRPr b="1" sz="1900">
              <a:solidFill>
                <a:srgbClr val="000000"/>
              </a:solidFill>
            </a:endParaRPr>
          </a:p>
          <a:p>
            <a:pPr indent="-349250" lvl="0" marL="457200" rtl="0" algn="l">
              <a:lnSpc>
                <a:spcPct val="100000"/>
              </a:lnSpc>
              <a:spcBef>
                <a:spcPts val="0"/>
              </a:spcBef>
              <a:spcAft>
                <a:spcPts val="0"/>
              </a:spcAft>
              <a:buSzPts val="1900"/>
              <a:buFont typeface="Verdana"/>
              <a:buChar char="●"/>
            </a:pPr>
            <a:r>
              <a:rPr b="1" lang="mt-MT" sz="1900" u="sng">
                <a:solidFill>
                  <a:srgbClr val="1155CC"/>
                </a:solidFill>
                <a:hlinkClick r:id="rId5">
                  <a:extLst>
                    <a:ext uri="{A12FA001-AC4F-418D-AE19-62706E023703}">
                      <ahyp:hlinkClr val="tx"/>
                    </a:ext>
                  </a:extLst>
                </a:hlinkClick>
              </a:rPr>
              <a:t>Disability in the EU: facts and figures - Consilium</a:t>
            </a:r>
            <a:endParaRPr b="1" sz="1900">
              <a:solidFill>
                <a:srgbClr val="000000"/>
              </a:solidFill>
            </a:endParaRPr>
          </a:p>
          <a:p>
            <a:pPr indent="-349250" lvl="0" marL="457200" rtl="0" algn="l">
              <a:lnSpc>
                <a:spcPct val="100000"/>
              </a:lnSpc>
              <a:spcBef>
                <a:spcPts val="0"/>
              </a:spcBef>
              <a:spcAft>
                <a:spcPts val="0"/>
              </a:spcAft>
              <a:buSzPts val="1900"/>
              <a:buFont typeface="Verdana"/>
              <a:buChar char="●"/>
            </a:pPr>
            <a:r>
              <a:rPr b="1" lang="mt-MT" sz="1900" u="sng">
                <a:solidFill>
                  <a:schemeClr val="hlink"/>
                </a:solidFill>
                <a:hlinkClick r:id="rId6"/>
              </a:rPr>
              <a:t>Addressing the invisibility of women and girls with disabilities - Commissioner for Human Rights</a:t>
            </a:r>
            <a:r>
              <a:rPr b="1" lang="mt-MT" sz="1900">
                <a:solidFill>
                  <a:srgbClr val="000000"/>
                </a:solidFill>
              </a:rPr>
              <a:t>  </a:t>
            </a:r>
            <a:endParaRPr b="1" sz="1900">
              <a:solidFill>
                <a:srgbClr val="000000"/>
              </a:solidFill>
            </a:endParaRPr>
          </a:p>
          <a:p>
            <a:pPr indent="-349250" lvl="0" marL="457200" rtl="0" algn="l">
              <a:lnSpc>
                <a:spcPct val="100000"/>
              </a:lnSpc>
              <a:spcBef>
                <a:spcPts val="0"/>
              </a:spcBef>
              <a:spcAft>
                <a:spcPts val="0"/>
              </a:spcAft>
              <a:buSzPts val="1900"/>
              <a:buFont typeface="Calibri"/>
              <a:buChar char="●"/>
            </a:pPr>
            <a:r>
              <a:rPr lang="mt-MT" sz="1900">
                <a:solidFill>
                  <a:srgbClr val="000000"/>
                </a:solidFill>
              </a:rPr>
              <a:t>Oliver, M. (1990). </a:t>
            </a:r>
            <a:r>
              <a:rPr b="1" lang="mt-MT" sz="1900" u="sng">
                <a:solidFill>
                  <a:srgbClr val="1155CC"/>
                </a:solidFill>
                <a:hlinkClick r:id="rId7">
                  <a:extLst>
                    <a:ext uri="{A12FA001-AC4F-418D-AE19-62706E023703}">
                      <ahyp:hlinkClr val="tx"/>
                    </a:ext>
                  </a:extLst>
                </a:hlinkClick>
              </a:rPr>
              <a:t>The politics of disablement : a sociological approach</a:t>
            </a:r>
            <a:r>
              <a:rPr lang="mt-MT" sz="1900">
                <a:solidFill>
                  <a:srgbClr val="000000"/>
                </a:solidFill>
              </a:rPr>
              <a:t>. United Kingdom: St. Martin's Press.</a:t>
            </a:r>
            <a:endParaRPr sz="1900">
              <a:solidFill>
                <a:srgbClr val="000000"/>
              </a:solidFill>
            </a:endParaRPr>
          </a:p>
          <a:p>
            <a:pPr indent="-349250" lvl="0" marL="457200" rtl="0" algn="l">
              <a:lnSpc>
                <a:spcPct val="100000"/>
              </a:lnSpc>
              <a:spcBef>
                <a:spcPts val="0"/>
              </a:spcBef>
              <a:spcAft>
                <a:spcPts val="0"/>
              </a:spcAft>
              <a:buSzPts val="1900"/>
              <a:buFont typeface="Calibri"/>
              <a:buChar char="●"/>
            </a:pPr>
            <a:r>
              <a:rPr lang="mt-MT" sz="1900">
                <a:solidFill>
                  <a:srgbClr val="000000"/>
                </a:solidFill>
              </a:rPr>
              <a:t>Barnes, C. (1990). </a:t>
            </a:r>
            <a:r>
              <a:rPr b="1" lang="mt-MT" sz="1900" u="sng">
                <a:solidFill>
                  <a:srgbClr val="1155CC"/>
                </a:solidFill>
                <a:hlinkClick r:id="rId8">
                  <a:extLst>
                    <a:ext uri="{A12FA001-AC4F-418D-AE19-62706E023703}">
                      <ahyp:hlinkClr val="tx"/>
                    </a:ext>
                  </a:extLst>
                </a:hlinkClick>
              </a:rPr>
              <a:t>Cabbage Syndrome: Social Construction of Dependence</a:t>
            </a:r>
            <a:r>
              <a:rPr b="1" lang="mt-MT" sz="1900">
                <a:solidFill>
                  <a:srgbClr val="000000"/>
                </a:solidFill>
              </a:rPr>
              <a:t>.</a:t>
            </a:r>
            <a:r>
              <a:rPr lang="mt-MT" sz="1900">
                <a:solidFill>
                  <a:srgbClr val="000000"/>
                </a:solidFill>
              </a:rPr>
              <a:t> Falmer Press Ltd.</a:t>
            </a:r>
            <a:endParaRPr sz="1900">
              <a:solidFill>
                <a:srgbClr val="000000"/>
              </a:solidFill>
            </a:endParaRPr>
          </a:p>
          <a:p>
            <a:pPr indent="-349250" lvl="0" marL="457200" rtl="0" algn="l">
              <a:lnSpc>
                <a:spcPct val="100000"/>
              </a:lnSpc>
              <a:spcBef>
                <a:spcPts val="0"/>
              </a:spcBef>
              <a:spcAft>
                <a:spcPts val="0"/>
              </a:spcAft>
              <a:buSzPts val="1900"/>
              <a:buFont typeface="Calibri"/>
              <a:buChar char="●"/>
            </a:pPr>
            <a:r>
              <a:rPr lang="mt-MT" sz="1900">
                <a:solidFill>
                  <a:srgbClr val="232323"/>
                </a:solidFill>
                <a:highlight>
                  <a:srgbClr val="FFFFFF"/>
                </a:highlight>
              </a:rPr>
              <a:t>Oliver, M., &amp; Barnes, C. (1998). </a:t>
            </a:r>
            <a:r>
              <a:rPr b="1" lang="mt-MT" sz="1900" u="sng">
                <a:solidFill>
                  <a:srgbClr val="1155CC"/>
                </a:solidFill>
                <a:highlight>
                  <a:srgbClr val="FFFFFF"/>
                </a:highlight>
                <a:hlinkClick r:id="rId9">
                  <a:extLst>
                    <a:ext uri="{A12FA001-AC4F-418D-AE19-62706E023703}">
                      <ahyp:hlinkClr val="tx"/>
                    </a:ext>
                  </a:extLst>
                </a:hlinkClick>
              </a:rPr>
              <a:t>Social Policy and Disabled People: From Exclusion to Inclusion</a:t>
            </a:r>
            <a:r>
              <a:rPr lang="mt-MT" sz="1900">
                <a:solidFill>
                  <a:srgbClr val="232323"/>
                </a:solidFill>
                <a:highlight>
                  <a:srgbClr val="FFFFFF"/>
                </a:highlight>
              </a:rPr>
              <a:t>. London: Longman.</a:t>
            </a:r>
            <a:endParaRPr sz="1900">
              <a:solidFill>
                <a:srgbClr val="232323"/>
              </a:solidFill>
              <a:highlight>
                <a:srgbClr val="FFFFFF"/>
              </a:highlight>
            </a:endParaRPr>
          </a:p>
          <a:p>
            <a:pPr indent="-349250" lvl="0" marL="457200" rtl="0" algn="l">
              <a:lnSpc>
                <a:spcPct val="100000"/>
              </a:lnSpc>
              <a:spcBef>
                <a:spcPts val="0"/>
              </a:spcBef>
              <a:spcAft>
                <a:spcPts val="0"/>
              </a:spcAft>
              <a:buClr>
                <a:srgbClr val="232323"/>
              </a:buClr>
              <a:buSzPts val="1900"/>
              <a:buChar char="●"/>
            </a:pPr>
            <a:r>
              <a:rPr lang="mt-MT" sz="1900">
                <a:solidFill>
                  <a:srgbClr val="232323"/>
                </a:solidFill>
                <a:highlight>
                  <a:srgbClr val="FFFFFF"/>
                </a:highlight>
              </a:rPr>
              <a:t>Payne, G. &amp; Harrison, E. </a:t>
            </a:r>
            <a:r>
              <a:rPr b="1" lang="mt-MT" sz="1900" u="sng">
                <a:solidFill>
                  <a:srgbClr val="1155CC"/>
                </a:solidFill>
                <a:highlight>
                  <a:srgbClr val="FFFFFF"/>
                </a:highlight>
              </a:rPr>
              <a:t>Social Divisions: Inequality and Diversity in Britain</a:t>
            </a:r>
            <a:r>
              <a:rPr lang="mt-MT" sz="1900">
                <a:solidFill>
                  <a:srgbClr val="232323"/>
                </a:solidFill>
                <a:highlight>
                  <a:srgbClr val="FFFFFF"/>
                </a:highlight>
              </a:rPr>
              <a:t>. Polity Press. </a:t>
            </a:r>
            <a:endParaRPr sz="1900">
              <a:solidFill>
                <a:srgbClr val="232323"/>
              </a:solidFill>
              <a:highlight>
                <a:srgbClr val="FFFFFF"/>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20"/>
          <p:cNvSpPr txBox="1"/>
          <p:nvPr>
            <p:ph type="title"/>
          </p:nvPr>
        </p:nvSpPr>
        <p:spPr>
          <a:xfrm>
            <a:off x="815225" y="1491352"/>
            <a:ext cx="10561500" cy="744000"/>
          </a:xfrm>
          <a:prstGeom prst="rect">
            <a:avLst/>
          </a:prstGeom>
          <a:noFill/>
          <a:ln>
            <a:noFill/>
          </a:ln>
        </p:spPr>
        <p:txBody>
          <a:bodyPr anchorCtr="0" anchor="ctr" bIns="45700" lIns="91425" spcFirstLastPara="1" rIns="91425" wrap="square" tIns="45700">
            <a:normAutofit/>
          </a:bodyPr>
          <a:lstStyle/>
          <a:p>
            <a:pPr indent="-482600" lvl="0" marL="457200" rtl="0" algn="l">
              <a:lnSpc>
                <a:spcPct val="90000"/>
              </a:lnSpc>
              <a:spcBef>
                <a:spcPts val="0"/>
              </a:spcBef>
              <a:spcAft>
                <a:spcPts val="0"/>
              </a:spcAft>
              <a:buSzPts val="4000"/>
              <a:buAutoNum type="arabicPeriod"/>
            </a:pPr>
            <a:r>
              <a:rPr lang="mt-MT"/>
              <a:t>Definition of Disability</a:t>
            </a:r>
            <a:endParaRPr/>
          </a:p>
        </p:txBody>
      </p:sp>
      <p:sp>
        <p:nvSpPr>
          <p:cNvPr id="83" name="Google Shape;83;p20"/>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rmAutofit fontScale="70000" lnSpcReduction="20000"/>
          </a:bodyPr>
          <a:lstStyle/>
          <a:p>
            <a:pPr indent="-353060" lvl="0" marL="457200" rtl="0" algn="l">
              <a:lnSpc>
                <a:spcPct val="90000"/>
              </a:lnSpc>
              <a:spcBef>
                <a:spcPts val="0"/>
              </a:spcBef>
              <a:spcAft>
                <a:spcPts val="0"/>
              </a:spcAft>
              <a:buSzPct val="100000"/>
              <a:buChar char="•"/>
            </a:pPr>
            <a:r>
              <a:rPr lang="mt-MT"/>
              <a:t>In 1980, the World Health Organization (WHO 1980) defined </a:t>
            </a:r>
            <a:r>
              <a:rPr b="1" lang="mt-MT"/>
              <a:t>disability</a:t>
            </a:r>
            <a:r>
              <a:rPr lang="mt-MT"/>
              <a:t> in terms of impairment. It refers to it as disturbances in </a:t>
            </a:r>
            <a:r>
              <a:rPr b="1" lang="mt-MT"/>
              <a:t>body structures </a:t>
            </a:r>
            <a:r>
              <a:rPr lang="mt-MT"/>
              <a:t>or </a:t>
            </a:r>
            <a:r>
              <a:rPr b="1" lang="mt-MT"/>
              <a:t>processes</a:t>
            </a:r>
            <a:r>
              <a:rPr lang="mt-MT"/>
              <a:t> which leads to </a:t>
            </a:r>
            <a:r>
              <a:rPr b="1" lang="mt-MT"/>
              <a:t>loss in function </a:t>
            </a:r>
            <a:r>
              <a:rPr lang="mt-MT"/>
              <a:t>or </a:t>
            </a:r>
            <a:r>
              <a:rPr b="1" lang="mt-MT"/>
              <a:t>abnormality </a:t>
            </a:r>
            <a:r>
              <a:rPr lang="mt-MT"/>
              <a:t>in psychological or physiological area.</a:t>
            </a:r>
            <a:endParaRPr/>
          </a:p>
          <a:p>
            <a:pPr indent="0" lvl="0" marL="0" rtl="0" algn="l">
              <a:lnSpc>
                <a:spcPct val="90000"/>
              </a:lnSpc>
              <a:spcBef>
                <a:spcPts val="0"/>
              </a:spcBef>
              <a:spcAft>
                <a:spcPts val="0"/>
              </a:spcAft>
              <a:buNone/>
            </a:pPr>
            <a:r>
              <a:t/>
            </a:r>
            <a:endParaRPr/>
          </a:p>
          <a:p>
            <a:pPr indent="-353060" lvl="0" marL="457200" rtl="0" algn="l">
              <a:lnSpc>
                <a:spcPct val="90000"/>
              </a:lnSpc>
              <a:spcBef>
                <a:spcPts val="0"/>
              </a:spcBef>
              <a:spcAft>
                <a:spcPts val="0"/>
              </a:spcAft>
              <a:buSzPct val="100000"/>
              <a:buChar char="•"/>
            </a:pPr>
            <a:r>
              <a:rPr lang="mt-MT"/>
              <a:t>Thanks to the activism of diverse disability group, this definition changed.</a:t>
            </a:r>
            <a:endParaRPr/>
          </a:p>
          <a:p>
            <a:pPr indent="0" lvl="0" marL="457200" rtl="0" algn="l">
              <a:lnSpc>
                <a:spcPct val="90000"/>
              </a:lnSpc>
              <a:spcBef>
                <a:spcPts val="0"/>
              </a:spcBef>
              <a:spcAft>
                <a:spcPts val="0"/>
              </a:spcAft>
              <a:buNone/>
            </a:pPr>
            <a:r>
              <a:t/>
            </a:r>
            <a:endParaRPr/>
          </a:p>
          <a:p>
            <a:pPr indent="-353060" lvl="0" marL="457200" rtl="0" algn="l">
              <a:lnSpc>
                <a:spcPct val="90000"/>
              </a:lnSpc>
              <a:spcBef>
                <a:spcPts val="1000"/>
              </a:spcBef>
              <a:spcAft>
                <a:spcPts val="0"/>
              </a:spcAft>
              <a:buSzPct val="100000"/>
              <a:buChar char="•"/>
            </a:pPr>
            <a:r>
              <a:rPr lang="mt-MT"/>
              <a:t>WHO Policy on Disability in 2021 defined disability as </a:t>
            </a:r>
            <a:endParaRPr/>
          </a:p>
          <a:p>
            <a:pPr indent="0" lvl="0" marL="457200" rtl="0" algn="l">
              <a:lnSpc>
                <a:spcPct val="90000"/>
              </a:lnSpc>
              <a:spcBef>
                <a:spcPts val="1000"/>
              </a:spcBef>
              <a:spcAft>
                <a:spcPts val="0"/>
              </a:spcAft>
              <a:buNone/>
            </a:pPr>
            <a:r>
              <a:rPr b="1" lang="mt-MT"/>
              <a:t>The outcome of the interaction between individuals with a health condition </a:t>
            </a:r>
            <a:r>
              <a:rPr lang="mt-MT"/>
              <a:t>(e.g. cerebral palsy, Down syndrome or depression)</a:t>
            </a:r>
            <a:r>
              <a:rPr b="1" lang="mt-MT"/>
              <a:t> and personal and environmental factors </a:t>
            </a:r>
            <a:r>
              <a:rPr lang="mt-MT"/>
              <a:t>(e.g. negative attitudes, inaccessible transportation and public buildings, and limited social supports)</a:t>
            </a:r>
            <a:r>
              <a:rPr b="1" lang="mt-MT"/>
              <a:t>.</a:t>
            </a:r>
            <a:endParaRPr b="1"/>
          </a:p>
          <a:p>
            <a:pPr indent="-50800"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21"/>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mt-MT"/>
              <a:t>People with disabilities</a:t>
            </a:r>
            <a:endParaRPr/>
          </a:p>
        </p:txBody>
      </p:sp>
      <p:sp>
        <p:nvSpPr>
          <p:cNvPr id="90" name="Google Shape;90;p21"/>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mt-MT"/>
              <a:t>Persons with disabilities are those who have ‘long-term physical, mental, intellectual or sensory impairments which in interaction with various barriers may hinder their full and effective participation in society on an equal basis with others’.</a:t>
            </a:r>
            <a:endParaRPr b="1"/>
          </a:p>
          <a:p>
            <a:pPr indent="0" lvl="0" marL="0" rtl="0" algn="l">
              <a:spcBef>
                <a:spcPts val="1000"/>
              </a:spcBef>
              <a:spcAft>
                <a:spcPts val="0"/>
              </a:spcAft>
              <a:buNone/>
            </a:pPr>
            <a:r>
              <a:t/>
            </a:r>
            <a:endParaRPr sz="2200"/>
          </a:p>
          <a:p>
            <a:pPr indent="0" lvl="0" marL="0" rtl="0" algn="l">
              <a:spcBef>
                <a:spcPts val="1000"/>
              </a:spcBef>
              <a:spcAft>
                <a:spcPts val="0"/>
              </a:spcAft>
              <a:buNone/>
            </a:pPr>
            <a:r>
              <a:rPr lang="mt-MT" sz="2200"/>
              <a:t>Extract from the UN General Assembly, Convention on the Rights of Persons with Disabilities: resolution / adopted by the General Assembly, 24 January 2007, A/RES/61/106, art. 1.</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2"/>
          <p:cNvSpPr txBox="1"/>
          <p:nvPr>
            <p:ph type="title"/>
          </p:nvPr>
        </p:nvSpPr>
        <p:spPr>
          <a:xfrm>
            <a:off x="839788" y="1503673"/>
            <a:ext cx="2668800" cy="93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What are disabilities?</a:t>
            </a:r>
            <a:endParaRPr/>
          </a:p>
        </p:txBody>
      </p:sp>
      <p:sp>
        <p:nvSpPr>
          <p:cNvPr id="96" name="Google Shape;96;p22"/>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mt-MT"/>
              <a:t>Rooted in Rights</a:t>
            </a:r>
            <a:r>
              <a:rPr lang="mt-MT"/>
              <a:t> present some ideas about the matter.</a:t>
            </a:r>
            <a:endParaRPr/>
          </a:p>
        </p:txBody>
      </p:sp>
      <p:pic>
        <p:nvPicPr>
          <p:cNvPr descr="The word “disability” means different things to different people – and sometimes people don’t identify as having a disability at all. Rooted in Rights explains.&#10;&#10;The following federal funding partners shared in the cost of producing this material: the Administration for Community Living ACL (Award #1601WAPADD); the Substance Abuse and Mental Health Services Administration SAMHSA (Award #16SMP05397); and the Rehabilitation Services Administration RSA (Award #H240A160048). These contents are the sole responsibility of Disability Rights Washington, the parent organization of Rooted in Rights, and do not necessarily represent the official views of ACL, SAMHSA or RSA.&#10;&#10;For the most accessible version of this video, visit:&#10;http://www.rootedinrights.org/videos/explainers/what-are-disabilities/" id="97" name="Google Shape;97;p22" title="What Are Disabilities?">
            <a:hlinkClick r:id="rId3"/>
          </p:cNvPr>
          <p:cNvPicPr preferRelativeResize="0"/>
          <p:nvPr/>
        </p:nvPicPr>
        <p:blipFill>
          <a:blip r:embed="rId4">
            <a:alphaModFix/>
          </a:blip>
          <a:stretch>
            <a:fillRect/>
          </a:stretch>
        </p:blipFill>
        <p:spPr>
          <a:xfrm>
            <a:off x="373239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gtEl>
                                        <p:attrNameLst>
                                          <p:attrName>style.visibility</p:attrName>
                                        </p:attrNameLst>
                                      </p:cBhvr>
                                      <p:to>
                                        <p:strVal val="visible"/>
                                      </p:to>
                                    </p:set>
                                    <p:animEffect filter="fade" transition="in">
                                      <p:cBhvr>
                                        <p:cTn dur="1000"/>
                                        <p:tgtEl>
                                          <p:spTgt spid="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3"/>
          <p:cNvSpPr txBox="1"/>
          <p:nvPr>
            <p:ph type="title"/>
          </p:nvPr>
        </p:nvSpPr>
        <p:spPr>
          <a:xfrm>
            <a:off x="815225" y="1491352"/>
            <a:ext cx="10561500" cy="744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People with disability are ...</a:t>
            </a:r>
            <a:endParaRPr/>
          </a:p>
        </p:txBody>
      </p:sp>
      <p:sp>
        <p:nvSpPr>
          <p:cNvPr id="103" name="Google Shape;103;p23"/>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rmAutofit fontScale="77500" lnSpcReduction="20000"/>
          </a:bodyPr>
          <a:lstStyle/>
          <a:p>
            <a:pPr indent="-366395" lvl="0" marL="457200" rtl="0" algn="l">
              <a:lnSpc>
                <a:spcPct val="90000"/>
              </a:lnSpc>
              <a:spcBef>
                <a:spcPts val="0"/>
              </a:spcBef>
              <a:spcAft>
                <a:spcPts val="0"/>
              </a:spcAft>
              <a:buSzPct val="100000"/>
              <a:buChar char="•"/>
            </a:pPr>
            <a:r>
              <a:rPr lang="mt-MT"/>
              <a:t>Excluded from satisfactory employment opportunities</a:t>
            </a:r>
            <a:endParaRPr/>
          </a:p>
          <a:p>
            <a:pPr indent="-366395" lvl="0" marL="457200" rtl="0" algn="l">
              <a:lnSpc>
                <a:spcPct val="90000"/>
              </a:lnSpc>
              <a:spcBef>
                <a:spcPts val="0"/>
              </a:spcBef>
              <a:spcAft>
                <a:spcPts val="0"/>
              </a:spcAft>
              <a:buSzPct val="100000"/>
              <a:buChar char="•"/>
            </a:pPr>
            <a:r>
              <a:rPr lang="mt-MT"/>
              <a:t>Experience higher levels of poverty</a:t>
            </a:r>
            <a:endParaRPr/>
          </a:p>
          <a:p>
            <a:pPr indent="-366395" lvl="0" marL="457200" rtl="0" algn="l">
              <a:lnSpc>
                <a:spcPct val="90000"/>
              </a:lnSpc>
              <a:spcBef>
                <a:spcPts val="0"/>
              </a:spcBef>
              <a:spcAft>
                <a:spcPts val="0"/>
              </a:spcAft>
              <a:buSzPct val="100000"/>
              <a:buChar char="•"/>
            </a:pPr>
            <a:r>
              <a:rPr lang="mt-MT"/>
              <a:t>Depend on social services and benefits – charity model</a:t>
            </a:r>
            <a:endParaRPr/>
          </a:p>
          <a:p>
            <a:pPr indent="0" lvl="0" marL="457200" rtl="0" algn="l">
              <a:lnSpc>
                <a:spcPct val="90000"/>
              </a:lnSpc>
              <a:spcBef>
                <a:spcPts val="1000"/>
              </a:spcBef>
              <a:spcAft>
                <a:spcPts val="0"/>
              </a:spcAft>
              <a:buNone/>
            </a:pPr>
            <a:r>
              <a:t/>
            </a:r>
            <a:endParaRPr/>
          </a:p>
          <a:p>
            <a:pPr indent="-366395" lvl="0" marL="457200" rtl="0" algn="l">
              <a:lnSpc>
                <a:spcPct val="90000"/>
              </a:lnSpc>
              <a:spcBef>
                <a:spcPts val="1000"/>
              </a:spcBef>
              <a:spcAft>
                <a:spcPts val="0"/>
              </a:spcAft>
              <a:buSzPct val="100000"/>
              <a:buChar char="•"/>
            </a:pPr>
            <a:r>
              <a:rPr lang="mt-MT"/>
              <a:t>Social restrictions prevent people with disability from taking part in mainstream activities, such as for example:</a:t>
            </a:r>
            <a:endParaRPr/>
          </a:p>
          <a:p>
            <a:pPr indent="-346710" lvl="1" marL="914400" rtl="0" algn="l">
              <a:lnSpc>
                <a:spcPct val="90000"/>
              </a:lnSpc>
              <a:spcBef>
                <a:spcPts val="0"/>
              </a:spcBef>
              <a:spcAft>
                <a:spcPts val="0"/>
              </a:spcAft>
              <a:buSzPct val="100000"/>
              <a:buChar char="•"/>
            </a:pPr>
            <a:r>
              <a:rPr lang="mt-MT"/>
              <a:t>Getting married - especially when it comes to women</a:t>
            </a:r>
            <a:endParaRPr/>
          </a:p>
          <a:p>
            <a:pPr indent="-346710" lvl="1" marL="914400" rtl="0" algn="l">
              <a:lnSpc>
                <a:spcPct val="90000"/>
              </a:lnSpc>
              <a:spcBef>
                <a:spcPts val="0"/>
              </a:spcBef>
              <a:spcAft>
                <a:spcPts val="0"/>
              </a:spcAft>
              <a:buSzPct val="100000"/>
              <a:buChar char="•"/>
            </a:pPr>
            <a:r>
              <a:rPr lang="mt-MT"/>
              <a:t>Employment - especially women, or persons with intellectual disabilities]</a:t>
            </a:r>
            <a:endParaRPr/>
          </a:p>
          <a:p>
            <a:pPr indent="-346710" lvl="1" marL="914400" rtl="0" algn="l">
              <a:lnSpc>
                <a:spcPct val="90000"/>
              </a:lnSpc>
              <a:spcBef>
                <a:spcPts val="0"/>
              </a:spcBef>
              <a:spcAft>
                <a:spcPts val="0"/>
              </a:spcAft>
              <a:buSzPct val="100000"/>
              <a:buChar char="•"/>
            </a:pPr>
            <a:r>
              <a:rPr lang="mt-MT"/>
              <a:t>Becoming parents - women with intellectual disabilities</a:t>
            </a:r>
            <a:endParaRPr/>
          </a:p>
          <a:p>
            <a:pPr indent="-346710" lvl="1" marL="914400" rtl="0" algn="l">
              <a:lnSpc>
                <a:spcPct val="90000"/>
              </a:lnSpc>
              <a:spcBef>
                <a:spcPts val="0"/>
              </a:spcBef>
              <a:spcAft>
                <a:spcPts val="0"/>
              </a:spcAft>
              <a:buSzPct val="100000"/>
              <a:buChar char="•"/>
            </a:pPr>
            <a:r>
              <a:rPr lang="mt-MT"/>
              <a:t>Becoming citizens of a new country</a:t>
            </a:r>
            <a:endParaRPr/>
          </a:p>
          <a:p>
            <a:pPr indent="457200" lvl="0" marL="0" rtl="0" algn="l">
              <a:lnSpc>
                <a:spcPct val="90000"/>
              </a:lnSpc>
              <a:spcBef>
                <a:spcPts val="500"/>
              </a:spcBef>
              <a:spcAft>
                <a:spcPts val="0"/>
              </a:spcAft>
              <a:buNone/>
            </a:pPr>
            <a:r>
              <a:rPr lang="mt-MT"/>
              <a:t>Lack of access to employment has a concomitant effect on access to </a:t>
            </a:r>
            <a:endParaRPr/>
          </a:p>
          <a:p>
            <a:pPr indent="-346710" lvl="1" marL="914400" rtl="0" algn="l">
              <a:lnSpc>
                <a:spcPct val="90000"/>
              </a:lnSpc>
              <a:spcBef>
                <a:spcPts val="500"/>
              </a:spcBef>
              <a:spcAft>
                <a:spcPts val="0"/>
              </a:spcAft>
              <a:buSzPct val="100000"/>
              <a:buChar char="•"/>
            </a:pPr>
            <a:r>
              <a:rPr lang="mt-MT"/>
              <a:t>Leisure</a:t>
            </a:r>
            <a:endParaRPr/>
          </a:p>
          <a:p>
            <a:pPr indent="-346710" lvl="1" marL="914400" rtl="0" algn="l">
              <a:lnSpc>
                <a:spcPct val="90000"/>
              </a:lnSpc>
              <a:spcBef>
                <a:spcPts val="0"/>
              </a:spcBef>
              <a:spcAft>
                <a:spcPts val="0"/>
              </a:spcAft>
              <a:buSzPct val="100000"/>
              <a:buChar char="•"/>
            </a:pPr>
            <a:r>
              <a:rPr lang="mt-MT"/>
              <a:t>Living independently</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4"/>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mt-MT"/>
              <a:t>Individualistic medical model</a:t>
            </a:r>
            <a:endParaRPr/>
          </a:p>
        </p:txBody>
      </p:sp>
      <p:sp>
        <p:nvSpPr>
          <p:cNvPr id="109" name="Google Shape;109;p24"/>
          <p:cNvSpPr txBox="1"/>
          <p:nvPr>
            <p:ph idx="1" type="body"/>
          </p:nvPr>
        </p:nvSpPr>
        <p:spPr>
          <a:xfrm>
            <a:off x="831850" y="2502150"/>
            <a:ext cx="5337900" cy="3501000"/>
          </a:xfrm>
          <a:prstGeom prst="rect">
            <a:avLst/>
          </a:prstGeom>
          <a:noFill/>
          <a:ln>
            <a:noFill/>
          </a:ln>
        </p:spPr>
        <p:txBody>
          <a:bodyPr anchorCtr="0" anchor="t" bIns="45700" lIns="91425" spcFirstLastPara="1" rIns="91425" wrap="square" tIns="45700">
            <a:normAutofit fontScale="70000" lnSpcReduction="20000"/>
          </a:bodyPr>
          <a:lstStyle/>
          <a:p>
            <a:pPr indent="-335280" lvl="0" marL="457200" rtl="0" algn="l">
              <a:lnSpc>
                <a:spcPct val="100000"/>
              </a:lnSpc>
              <a:spcBef>
                <a:spcPts val="0"/>
              </a:spcBef>
              <a:spcAft>
                <a:spcPts val="0"/>
              </a:spcAft>
              <a:buSzPct val="100000"/>
              <a:buChar char="●"/>
            </a:pPr>
            <a:r>
              <a:rPr lang="mt-MT"/>
              <a:t>Developed by WHO in 1981, focuses on functional limitation and treats disability as affecting individuals</a:t>
            </a:r>
            <a:endParaRPr/>
          </a:p>
          <a:p>
            <a:pPr indent="-335280" lvl="0" marL="457200" rtl="0" algn="l">
              <a:lnSpc>
                <a:spcPct val="100000"/>
              </a:lnSpc>
              <a:spcBef>
                <a:spcPts val="0"/>
              </a:spcBef>
              <a:spcAft>
                <a:spcPts val="0"/>
              </a:spcAft>
              <a:buSzPct val="100000"/>
              <a:buChar char="●"/>
            </a:pPr>
            <a:r>
              <a:rPr b="1" i="1" lang="mt-MT"/>
              <a:t>Compensates</a:t>
            </a:r>
            <a:r>
              <a:rPr i="1" lang="mt-MT"/>
              <a:t> disabled people for the limitations they face</a:t>
            </a:r>
            <a:r>
              <a:rPr lang="mt-MT"/>
              <a:t> a</a:t>
            </a:r>
            <a:r>
              <a:rPr i="1" lang="mt-MT"/>
              <a:t>nd/or segregates them in </a:t>
            </a:r>
            <a:r>
              <a:rPr b="1" i="1" lang="mt-MT"/>
              <a:t>specialist institutions</a:t>
            </a:r>
            <a:r>
              <a:rPr lang="mt-MT"/>
              <a:t> o</a:t>
            </a:r>
            <a:r>
              <a:rPr i="1" lang="mt-MT"/>
              <a:t>r, exposes them to </a:t>
            </a:r>
            <a:r>
              <a:rPr b="1" i="1" lang="mt-MT"/>
              <a:t>rehabilitation programmes</a:t>
            </a:r>
            <a:endParaRPr/>
          </a:p>
          <a:p>
            <a:pPr indent="0" lvl="0" marL="0" rtl="0" algn="l">
              <a:lnSpc>
                <a:spcPct val="100000"/>
              </a:lnSpc>
              <a:spcBef>
                <a:spcPts val="1000"/>
              </a:spcBef>
              <a:spcAft>
                <a:spcPts val="0"/>
              </a:spcAft>
              <a:buNone/>
            </a:pPr>
            <a:r>
              <a:rPr i="1" lang="mt-MT"/>
              <a:t>Limitation of this model - </a:t>
            </a:r>
            <a:endParaRPr i="1"/>
          </a:p>
          <a:p>
            <a:pPr indent="-335280" lvl="0" marL="457200" rtl="0" algn="l">
              <a:lnSpc>
                <a:spcPct val="100000"/>
              </a:lnSpc>
              <a:spcBef>
                <a:spcPts val="1000"/>
              </a:spcBef>
              <a:spcAft>
                <a:spcPts val="0"/>
              </a:spcAft>
              <a:buSzPct val="100000"/>
              <a:buChar char="●"/>
            </a:pPr>
            <a:r>
              <a:rPr i="1" lang="mt-MT"/>
              <a:t>What is</a:t>
            </a:r>
            <a:r>
              <a:rPr lang="mt-MT"/>
              <a:t> </a:t>
            </a:r>
            <a:r>
              <a:rPr b="1" lang="mt-MT"/>
              <a:t>and</a:t>
            </a:r>
            <a:r>
              <a:rPr lang="mt-MT"/>
              <a:t> </a:t>
            </a:r>
            <a:r>
              <a:rPr i="1" lang="mt-MT"/>
              <a:t>is not normal</a:t>
            </a:r>
            <a:r>
              <a:rPr lang="mt-MT"/>
              <a:t> is </a:t>
            </a:r>
            <a:r>
              <a:rPr b="1" lang="mt-MT"/>
              <a:t>socially and culturally relative</a:t>
            </a:r>
            <a:endParaRPr b="1"/>
          </a:p>
          <a:p>
            <a:pPr indent="-335280" lvl="0" marL="457200" rtl="0" algn="l">
              <a:lnSpc>
                <a:spcPct val="100000"/>
              </a:lnSpc>
              <a:spcBef>
                <a:spcPts val="0"/>
              </a:spcBef>
              <a:spcAft>
                <a:spcPts val="0"/>
              </a:spcAft>
              <a:buSzPct val="100000"/>
              <a:buChar char="●"/>
            </a:pPr>
            <a:r>
              <a:rPr b="1" lang="mt-MT"/>
              <a:t>The medical model fails to recognise the social constraints that prevent social participation</a:t>
            </a:r>
            <a:endParaRPr b="1"/>
          </a:p>
        </p:txBody>
      </p:sp>
      <p:pic>
        <p:nvPicPr>
          <p:cNvPr id="110" name="Google Shape;110;p24"/>
          <p:cNvPicPr preferRelativeResize="0"/>
          <p:nvPr/>
        </p:nvPicPr>
        <p:blipFill>
          <a:blip r:embed="rId3">
            <a:alphaModFix/>
          </a:blip>
          <a:stretch>
            <a:fillRect/>
          </a:stretch>
        </p:blipFill>
        <p:spPr>
          <a:xfrm>
            <a:off x="6324600" y="2502163"/>
            <a:ext cx="5251450" cy="35009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5"/>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0000"/>
              <a:buFont typeface="Calibri"/>
              <a:buNone/>
            </a:pPr>
            <a:r>
              <a:rPr lang="mt-MT"/>
              <a:t>Movement of People with disability prefer…</a:t>
            </a:r>
            <a:endParaRPr/>
          </a:p>
        </p:txBody>
      </p:sp>
      <p:sp>
        <p:nvSpPr>
          <p:cNvPr id="116" name="Google Shape;116;p25"/>
          <p:cNvSpPr txBox="1"/>
          <p:nvPr>
            <p:ph idx="1" type="body"/>
          </p:nvPr>
        </p:nvSpPr>
        <p:spPr>
          <a:xfrm>
            <a:off x="831850" y="2710925"/>
            <a:ext cx="6431700" cy="3292200"/>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lnSpc>
                <a:spcPct val="90000"/>
              </a:lnSpc>
              <a:spcBef>
                <a:spcPts val="0"/>
              </a:spcBef>
              <a:spcAft>
                <a:spcPts val="0"/>
              </a:spcAft>
              <a:buNone/>
            </a:pPr>
            <a:r>
              <a:rPr b="1" lang="mt-MT"/>
              <a:t>A </a:t>
            </a:r>
            <a:r>
              <a:rPr b="1" lang="mt-MT"/>
              <a:t>Social model of a definition </a:t>
            </a:r>
            <a:r>
              <a:rPr lang="mt-MT"/>
              <a:t>using</a:t>
            </a:r>
            <a:r>
              <a:rPr lang="mt-MT"/>
              <a:t> a simpler classification scheme which distinguishes between</a:t>
            </a:r>
            <a:endParaRPr/>
          </a:p>
          <a:p>
            <a:pPr indent="-335280" lvl="0" marL="457200" rtl="0" algn="l">
              <a:lnSpc>
                <a:spcPct val="90000"/>
              </a:lnSpc>
              <a:spcBef>
                <a:spcPts val="500"/>
              </a:spcBef>
              <a:spcAft>
                <a:spcPts val="0"/>
              </a:spcAft>
              <a:buSzPct val="100000"/>
              <a:buChar char="●"/>
            </a:pPr>
            <a:r>
              <a:rPr b="1" i="1" lang="mt-MT"/>
              <a:t>Impairment</a:t>
            </a:r>
            <a:r>
              <a:rPr i="1" lang="mt-MT"/>
              <a:t>: </a:t>
            </a:r>
            <a:r>
              <a:rPr lang="mt-MT"/>
              <a:t>lacking all or part of a limb, having a defective limb, organ or mechanism of the body</a:t>
            </a:r>
            <a:endParaRPr i="1"/>
          </a:p>
          <a:p>
            <a:pPr indent="-335280" lvl="0" marL="457200" rtl="0" algn="l">
              <a:lnSpc>
                <a:spcPct val="90000"/>
              </a:lnSpc>
              <a:spcBef>
                <a:spcPts val="0"/>
              </a:spcBef>
              <a:spcAft>
                <a:spcPts val="0"/>
              </a:spcAft>
              <a:buSzPct val="100000"/>
              <a:buChar char="●"/>
            </a:pPr>
            <a:r>
              <a:rPr b="1" i="1" lang="mt-MT"/>
              <a:t>Disability</a:t>
            </a:r>
            <a:r>
              <a:rPr i="1" lang="mt-MT"/>
              <a:t>: </a:t>
            </a:r>
            <a:r>
              <a:rPr lang="mt-MT"/>
              <a:t>disadvantage or restriction of activity caused by a contemporary social organisation</a:t>
            </a:r>
            <a:endParaRPr/>
          </a:p>
          <a:p>
            <a:pPr indent="0" lvl="0" marL="0" rtl="0" algn="l">
              <a:lnSpc>
                <a:spcPct val="90000"/>
              </a:lnSpc>
              <a:spcBef>
                <a:spcPts val="500"/>
              </a:spcBef>
              <a:spcAft>
                <a:spcPts val="0"/>
              </a:spcAft>
              <a:buNone/>
            </a:pPr>
            <a:r>
              <a:t/>
            </a:r>
            <a:endParaRPr/>
          </a:p>
          <a:p>
            <a:pPr indent="0" lvl="0" marL="0" rtl="0" algn="l">
              <a:spcBef>
                <a:spcPts val="0"/>
              </a:spcBef>
              <a:spcAft>
                <a:spcPts val="0"/>
              </a:spcAft>
              <a:buNone/>
            </a:pPr>
            <a:r>
              <a:rPr lang="mt-MT"/>
              <a:t>People with impairments are </a:t>
            </a:r>
            <a:r>
              <a:rPr b="1" lang="mt-MT"/>
              <a:t>excluded</a:t>
            </a:r>
            <a:r>
              <a:rPr lang="mt-MT"/>
              <a:t> by a </a:t>
            </a:r>
            <a:r>
              <a:rPr b="1" lang="mt-MT"/>
              <a:t>social environment</a:t>
            </a:r>
            <a:r>
              <a:rPr lang="mt-MT"/>
              <a:t> that is inaccessible and discriminatory when it comes to:</a:t>
            </a:r>
            <a:endParaRPr/>
          </a:p>
          <a:p>
            <a:pPr indent="-335280" lvl="0" marL="457200" rtl="0" algn="l">
              <a:spcBef>
                <a:spcPts val="1000"/>
              </a:spcBef>
              <a:spcAft>
                <a:spcPts val="0"/>
              </a:spcAft>
              <a:buSzPct val="100000"/>
              <a:buChar char="●"/>
            </a:pPr>
            <a:r>
              <a:rPr lang="mt-MT"/>
              <a:t>Public transport</a:t>
            </a:r>
            <a:endParaRPr/>
          </a:p>
          <a:p>
            <a:pPr indent="-335280" lvl="0" marL="457200" rtl="0" algn="l">
              <a:spcBef>
                <a:spcPts val="0"/>
              </a:spcBef>
              <a:spcAft>
                <a:spcPts val="0"/>
              </a:spcAft>
              <a:buSzPct val="100000"/>
              <a:buChar char="●"/>
            </a:pPr>
            <a:r>
              <a:rPr lang="mt-MT"/>
              <a:t>Access to buildings</a:t>
            </a:r>
            <a:endParaRPr/>
          </a:p>
          <a:p>
            <a:pPr indent="-335280" lvl="0" marL="457200" rtl="0" algn="l">
              <a:spcBef>
                <a:spcPts val="0"/>
              </a:spcBef>
              <a:spcAft>
                <a:spcPts val="0"/>
              </a:spcAft>
              <a:buSzPct val="100000"/>
              <a:buChar char="●"/>
            </a:pPr>
            <a:r>
              <a:rPr lang="mt-MT"/>
              <a:t>Access to education, examinations</a:t>
            </a:r>
            <a:endParaRPr/>
          </a:p>
          <a:p>
            <a:pPr indent="-335280" lvl="0" marL="457200" rtl="0" algn="l">
              <a:spcBef>
                <a:spcPts val="0"/>
              </a:spcBef>
              <a:spcAft>
                <a:spcPts val="0"/>
              </a:spcAft>
              <a:buSzPct val="100000"/>
              <a:buChar char="●"/>
            </a:pPr>
            <a:r>
              <a:rPr lang="mt-MT"/>
              <a:t>The right to have children, especially women with an intellectual disability</a:t>
            </a:r>
            <a:endParaRPr/>
          </a:p>
        </p:txBody>
      </p:sp>
      <p:pic>
        <p:nvPicPr>
          <p:cNvPr id="117" name="Google Shape;117;p25"/>
          <p:cNvPicPr preferRelativeResize="0"/>
          <p:nvPr/>
        </p:nvPicPr>
        <p:blipFill>
          <a:blip r:embed="rId3">
            <a:alphaModFix/>
          </a:blip>
          <a:stretch>
            <a:fillRect/>
          </a:stretch>
        </p:blipFill>
        <p:spPr>
          <a:xfrm>
            <a:off x="7057050" y="2710925"/>
            <a:ext cx="4630825" cy="31761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